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29"/>
  </p:notesMasterIdLst>
  <p:handoutMasterIdLst>
    <p:handoutMasterId r:id="rId30"/>
  </p:handoutMasterIdLst>
  <p:sldIdLst>
    <p:sldId id="256" r:id="rId3"/>
    <p:sldId id="609" r:id="rId4"/>
    <p:sldId id="596" r:id="rId5"/>
    <p:sldId id="573" r:id="rId6"/>
    <p:sldId id="610" r:id="rId7"/>
    <p:sldId id="611" r:id="rId8"/>
    <p:sldId id="612" r:id="rId9"/>
    <p:sldId id="614" r:id="rId10"/>
    <p:sldId id="602" r:id="rId11"/>
    <p:sldId id="615" r:id="rId12"/>
    <p:sldId id="616" r:id="rId13"/>
    <p:sldId id="617" r:id="rId14"/>
    <p:sldId id="598" r:id="rId15"/>
    <p:sldId id="618" r:id="rId16"/>
    <p:sldId id="582" r:id="rId17"/>
    <p:sldId id="633" r:id="rId18"/>
    <p:sldId id="621" r:id="rId19"/>
    <p:sldId id="632" r:id="rId20"/>
    <p:sldId id="630" r:id="rId21"/>
    <p:sldId id="623" r:id="rId22"/>
    <p:sldId id="624" r:id="rId23"/>
    <p:sldId id="625" r:id="rId24"/>
    <p:sldId id="629" r:id="rId25"/>
    <p:sldId id="620" r:id="rId26"/>
    <p:sldId id="631" r:id="rId27"/>
    <p:sldId id="619" r:id="rId28"/>
  </p:sldIdLst>
  <p:sldSz cx="9144000" cy="6858000" type="screen4x3"/>
  <p:notesSz cx="6858000" cy="9144000"/>
  <p:defaultTextStyle>
    <a:defPPr>
      <a:defRPr lang="en-US"/>
    </a:defPPr>
    <a:lvl1pPr marL="0" algn="l" defTabSz="912853" rtl="0" eaLnBrk="1" latinLnBrk="0" hangingPunct="1">
      <a:defRPr sz="1800" kern="1200">
        <a:solidFill>
          <a:schemeClr val="tx1"/>
        </a:solidFill>
        <a:latin typeface="+mn-lt"/>
        <a:ea typeface="+mn-ea"/>
        <a:cs typeface="+mn-cs"/>
      </a:defRPr>
    </a:lvl1pPr>
    <a:lvl2pPr marL="456419" algn="l" defTabSz="912853" rtl="0" eaLnBrk="1" latinLnBrk="0" hangingPunct="1">
      <a:defRPr sz="1800" kern="1200">
        <a:solidFill>
          <a:schemeClr val="tx1"/>
        </a:solidFill>
        <a:latin typeface="+mn-lt"/>
        <a:ea typeface="+mn-ea"/>
        <a:cs typeface="+mn-cs"/>
      </a:defRPr>
    </a:lvl2pPr>
    <a:lvl3pPr marL="912853" algn="l" defTabSz="912853" rtl="0" eaLnBrk="1" latinLnBrk="0" hangingPunct="1">
      <a:defRPr sz="1800" kern="1200">
        <a:solidFill>
          <a:schemeClr val="tx1"/>
        </a:solidFill>
        <a:latin typeface="+mn-lt"/>
        <a:ea typeface="+mn-ea"/>
        <a:cs typeface="+mn-cs"/>
      </a:defRPr>
    </a:lvl3pPr>
    <a:lvl4pPr marL="1369290" algn="l" defTabSz="912853" rtl="0" eaLnBrk="1" latinLnBrk="0" hangingPunct="1">
      <a:defRPr sz="1800" kern="1200">
        <a:solidFill>
          <a:schemeClr val="tx1"/>
        </a:solidFill>
        <a:latin typeface="+mn-lt"/>
        <a:ea typeface="+mn-ea"/>
        <a:cs typeface="+mn-cs"/>
      </a:defRPr>
    </a:lvl4pPr>
    <a:lvl5pPr marL="1825716" algn="l" defTabSz="912853" rtl="0" eaLnBrk="1" latinLnBrk="0" hangingPunct="1">
      <a:defRPr sz="1800" kern="1200">
        <a:solidFill>
          <a:schemeClr val="tx1"/>
        </a:solidFill>
        <a:latin typeface="+mn-lt"/>
        <a:ea typeface="+mn-ea"/>
        <a:cs typeface="+mn-cs"/>
      </a:defRPr>
    </a:lvl5pPr>
    <a:lvl6pPr marL="2282139" algn="l" defTabSz="912853" rtl="0" eaLnBrk="1" latinLnBrk="0" hangingPunct="1">
      <a:defRPr sz="1800" kern="1200">
        <a:solidFill>
          <a:schemeClr val="tx1"/>
        </a:solidFill>
        <a:latin typeface="+mn-lt"/>
        <a:ea typeface="+mn-ea"/>
        <a:cs typeface="+mn-cs"/>
      </a:defRPr>
    </a:lvl6pPr>
    <a:lvl7pPr marL="2738575" algn="l" defTabSz="912853" rtl="0" eaLnBrk="1" latinLnBrk="0" hangingPunct="1">
      <a:defRPr sz="1800" kern="1200">
        <a:solidFill>
          <a:schemeClr val="tx1"/>
        </a:solidFill>
        <a:latin typeface="+mn-lt"/>
        <a:ea typeface="+mn-ea"/>
        <a:cs typeface="+mn-cs"/>
      </a:defRPr>
    </a:lvl7pPr>
    <a:lvl8pPr marL="3195000" algn="l" defTabSz="912853" rtl="0" eaLnBrk="1" latinLnBrk="0" hangingPunct="1">
      <a:defRPr sz="1800" kern="1200">
        <a:solidFill>
          <a:schemeClr val="tx1"/>
        </a:solidFill>
        <a:latin typeface="+mn-lt"/>
        <a:ea typeface="+mn-ea"/>
        <a:cs typeface="+mn-cs"/>
      </a:defRPr>
    </a:lvl8pPr>
    <a:lvl9pPr marL="3651429" algn="l" defTabSz="91285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D63F"/>
    <a:srgbClr val="F2FF5F"/>
    <a:srgbClr val="4BD7E1"/>
    <a:srgbClr val="E006D5"/>
    <a:srgbClr val="00E100"/>
    <a:srgbClr val="0C5209"/>
    <a:srgbClr val="11690C"/>
    <a:srgbClr val="80057A"/>
    <a:srgbClr val="CC33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94696" autoAdjust="0"/>
  </p:normalViewPr>
  <p:slideViewPr>
    <p:cSldViewPr>
      <p:cViewPr>
        <p:scale>
          <a:sx n="90" d="100"/>
          <a:sy n="90" d="100"/>
        </p:scale>
        <p:origin x="-904" y="-13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417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F6DDE5-F68F-F848-A8FC-E32180D6EAD4}" type="datetime1">
              <a:rPr lang="en-US" smtClean="0"/>
              <a:pPr/>
              <a:t>10/7/15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338CD5-CECF-AC41-B90D-0F1D9F642A6B}" type="slidenum">
              <a:rPr lang="en-US" smtClean="0"/>
              <a:pPr/>
              <a:t>‹#›</a:t>
            </a:fld>
            <a:endParaRPr lang="en-US"/>
          </a:p>
        </p:txBody>
      </p:sp>
    </p:spTree>
    <p:extLst>
      <p:ext uri="{BB962C8B-B14F-4D97-AF65-F5344CB8AC3E}">
        <p14:creationId xmlns:p14="http://schemas.microsoft.com/office/powerpoint/2010/main" val="30064230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1C4514-1F67-F248-AD2F-1A4C562A6D3F}" type="datetime1">
              <a:rPr lang="en-US" smtClean="0"/>
              <a:pPr/>
              <a:t>10/7/15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97CD6-3EDC-43A1-BFE6-556DB01E9DE7}" type="slidenum">
              <a:rPr lang="en-US" smtClean="0"/>
              <a:pPr/>
              <a:t>‹#›</a:t>
            </a:fld>
            <a:endParaRPr lang="en-US"/>
          </a:p>
        </p:txBody>
      </p:sp>
    </p:spTree>
    <p:extLst>
      <p:ext uri="{BB962C8B-B14F-4D97-AF65-F5344CB8AC3E}">
        <p14:creationId xmlns:p14="http://schemas.microsoft.com/office/powerpoint/2010/main" val="2485865141"/>
      </p:ext>
    </p:extLst>
  </p:cSld>
  <p:clrMap bg1="lt1" tx1="dk1" bg2="lt2" tx2="dk2" accent1="accent1" accent2="accent2" accent3="accent3" accent4="accent4" accent5="accent5" accent6="accent6" hlink="hlink" folHlink="folHlink"/>
  <p:hf hdr="0" ftr="0" dt="0"/>
  <p:notesStyle>
    <a:lvl1pPr marL="0" algn="l" defTabSz="912853" rtl="0" eaLnBrk="1" latinLnBrk="0" hangingPunct="1">
      <a:defRPr sz="1200" kern="1200">
        <a:solidFill>
          <a:schemeClr val="tx1"/>
        </a:solidFill>
        <a:latin typeface="+mn-lt"/>
        <a:ea typeface="+mn-ea"/>
        <a:cs typeface="+mn-cs"/>
      </a:defRPr>
    </a:lvl1pPr>
    <a:lvl2pPr marL="456419" algn="l" defTabSz="912853" rtl="0" eaLnBrk="1" latinLnBrk="0" hangingPunct="1">
      <a:defRPr sz="1200" kern="1200">
        <a:solidFill>
          <a:schemeClr val="tx1"/>
        </a:solidFill>
        <a:latin typeface="+mn-lt"/>
        <a:ea typeface="+mn-ea"/>
        <a:cs typeface="+mn-cs"/>
      </a:defRPr>
    </a:lvl2pPr>
    <a:lvl3pPr marL="912853" algn="l" defTabSz="912853" rtl="0" eaLnBrk="1" latinLnBrk="0" hangingPunct="1">
      <a:defRPr sz="1200" kern="1200">
        <a:solidFill>
          <a:schemeClr val="tx1"/>
        </a:solidFill>
        <a:latin typeface="+mn-lt"/>
        <a:ea typeface="+mn-ea"/>
        <a:cs typeface="+mn-cs"/>
      </a:defRPr>
    </a:lvl3pPr>
    <a:lvl4pPr marL="1369290" algn="l" defTabSz="912853" rtl="0" eaLnBrk="1" latinLnBrk="0" hangingPunct="1">
      <a:defRPr sz="1200" kern="1200">
        <a:solidFill>
          <a:schemeClr val="tx1"/>
        </a:solidFill>
        <a:latin typeface="+mn-lt"/>
        <a:ea typeface="+mn-ea"/>
        <a:cs typeface="+mn-cs"/>
      </a:defRPr>
    </a:lvl4pPr>
    <a:lvl5pPr marL="1825716" algn="l" defTabSz="912853" rtl="0" eaLnBrk="1" latinLnBrk="0" hangingPunct="1">
      <a:defRPr sz="1200" kern="1200">
        <a:solidFill>
          <a:schemeClr val="tx1"/>
        </a:solidFill>
        <a:latin typeface="+mn-lt"/>
        <a:ea typeface="+mn-ea"/>
        <a:cs typeface="+mn-cs"/>
      </a:defRPr>
    </a:lvl5pPr>
    <a:lvl6pPr marL="2282139" algn="l" defTabSz="912853" rtl="0" eaLnBrk="1" latinLnBrk="0" hangingPunct="1">
      <a:defRPr sz="1200" kern="1200">
        <a:solidFill>
          <a:schemeClr val="tx1"/>
        </a:solidFill>
        <a:latin typeface="+mn-lt"/>
        <a:ea typeface="+mn-ea"/>
        <a:cs typeface="+mn-cs"/>
      </a:defRPr>
    </a:lvl6pPr>
    <a:lvl7pPr marL="2738575" algn="l" defTabSz="912853" rtl="0" eaLnBrk="1" latinLnBrk="0" hangingPunct="1">
      <a:defRPr sz="1200" kern="1200">
        <a:solidFill>
          <a:schemeClr val="tx1"/>
        </a:solidFill>
        <a:latin typeface="+mn-lt"/>
        <a:ea typeface="+mn-ea"/>
        <a:cs typeface="+mn-cs"/>
      </a:defRPr>
    </a:lvl7pPr>
    <a:lvl8pPr marL="3195000" algn="l" defTabSz="912853" rtl="0" eaLnBrk="1" latinLnBrk="0" hangingPunct="1">
      <a:defRPr sz="1200" kern="1200">
        <a:solidFill>
          <a:schemeClr val="tx1"/>
        </a:solidFill>
        <a:latin typeface="+mn-lt"/>
        <a:ea typeface="+mn-ea"/>
        <a:cs typeface="+mn-cs"/>
      </a:defRPr>
    </a:lvl8pPr>
    <a:lvl9pPr marL="3651429" algn="l" defTabSz="9128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997CD6-3EDC-43A1-BFE6-556DB01E9DE7}" type="slidenum">
              <a:rPr lang="en-US" smtClean="0"/>
              <a:pPr/>
              <a:t>1</a:t>
            </a:fld>
            <a:endParaRPr lang="en-US"/>
          </a:p>
        </p:txBody>
      </p:sp>
    </p:spTree>
    <p:extLst>
      <p:ext uri="{BB962C8B-B14F-4D97-AF65-F5344CB8AC3E}">
        <p14:creationId xmlns:p14="http://schemas.microsoft.com/office/powerpoint/2010/main" val="3359199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endParaRPr lang="en-US">
              <a:latin typeface="Arial" pitchFamily="-84" charset="0"/>
              <a:ea typeface="ＭＳ Ｐゴシック" pitchFamily="-84" charset="-128"/>
              <a:cs typeface="ＭＳ Ｐゴシック" pitchFamily="-8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84225"/>
          </a:xfrm>
        </p:spPr>
        <p:txBody>
          <a:bodyPr>
            <a:normAutofit/>
          </a:bodyPr>
          <a:lstStyle>
            <a:lvl1pPr>
              <a:defRPr sz="3600" baseline="0">
                <a:solidFill>
                  <a:srgbClr val="FF0000"/>
                </a:solidFill>
                <a:latin typeface="Arial"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641285779"/>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86755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7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70553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chorCtr="0"/>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Oct,26 2015</a:t>
            </a:r>
            <a:endParaRPr lang="en-US"/>
          </a:p>
        </p:txBody>
      </p:sp>
      <p:sp>
        <p:nvSpPr>
          <p:cNvPr id="4" name="Footer Placeholder 3"/>
          <p:cNvSpPr>
            <a:spLocks noGrp="1"/>
          </p:cNvSpPr>
          <p:nvPr>
            <p:ph type="ftr" sz="quarter" idx="11"/>
          </p:nvPr>
        </p:nvSpPr>
        <p:spPr/>
        <p:txBody>
          <a:bodyPr/>
          <a:lstStyle/>
          <a:p>
            <a:r>
              <a:rPr lang="en-US" smtClean="0"/>
              <a:t>A.Kiselev</a:t>
            </a:r>
            <a:endParaRPr lang="en-US" dirty="0"/>
          </a:p>
        </p:txBody>
      </p:sp>
      <p:sp>
        <p:nvSpPr>
          <p:cNvPr id="5" name="Slide Number Placeholder 4"/>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2928000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p:txBody>
          <a:bodyPr/>
          <a:lstStyle>
            <a:lvl1pPr>
              <a:defRPr smtClean="0"/>
            </a:lvl1pPr>
          </a:lstStyle>
          <a:p>
            <a:pPr>
              <a:defRPr/>
            </a:pPr>
            <a:r>
              <a:rPr lang="en-US" smtClean="0"/>
              <a:t>Oct,26 2015</a:t>
            </a:r>
            <a:endParaRPr lang="ru-RU"/>
          </a:p>
        </p:txBody>
      </p:sp>
      <p:sp>
        <p:nvSpPr>
          <p:cNvPr id="5" name="Rectangle 12"/>
          <p:cNvSpPr>
            <a:spLocks noGrp="1" noChangeArrowheads="1"/>
          </p:cNvSpPr>
          <p:nvPr>
            <p:ph type="ftr" sz="quarter" idx="11"/>
          </p:nvPr>
        </p:nvSpPr>
        <p:spPr/>
        <p:txBody>
          <a:bodyPr/>
          <a:lstStyle>
            <a:lvl1pPr>
              <a:defRPr smtClean="0"/>
            </a:lvl1pPr>
          </a:lstStyle>
          <a:p>
            <a:pPr>
              <a:defRPr/>
            </a:pPr>
            <a:r>
              <a:rPr lang="en-US" smtClean="0"/>
              <a:t>A.Kiselev</a:t>
            </a:r>
            <a:endParaRPr lang="ru-RU"/>
          </a:p>
        </p:txBody>
      </p:sp>
      <p:sp>
        <p:nvSpPr>
          <p:cNvPr id="6" name="Rectangle 13"/>
          <p:cNvSpPr>
            <a:spLocks noGrp="1" noChangeArrowheads="1"/>
          </p:cNvSpPr>
          <p:nvPr>
            <p:ph type="sldNum" sz="quarter" idx="12"/>
          </p:nvPr>
        </p:nvSpPr>
        <p:spPr/>
        <p:txBody>
          <a:bodyPr/>
          <a:lstStyle>
            <a:lvl1pPr>
              <a:defRPr>
                <a:latin typeface="Tahoma" pitchFamily="-65" charset="0"/>
              </a:defRPr>
            </a:lvl1pPr>
          </a:lstStyle>
          <a:p>
            <a:pPr>
              <a:defRPr/>
            </a:pPr>
            <a:fld id="{BC346014-8CB8-304E-A5FA-922CBC1F60F3}" type="slidenum">
              <a:rPr lang="ru-RU"/>
              <a:pPr>
                <a:defRPr/>
              </a:pPr>
              <a:t>‹#›</a:t>
            </a:fld>
            <a:r>
              <a:rPr lang="en-US"/>
              <a:t>/16</a:t>
            </a:r>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6419" indent="0" algn="ctr">
              <a:buNone/>
              <a:defRPr>
                <a:solidFill>
                  <a:schemeClr val="tx1">
                    <a:tint val="75000"/>
                  </a:schemeClr>
                </a:solidFill>
              </a:defRPr>
            </a:lvl2pPr>
            <a:lvl3pPr marL="912853" indent="0" algn="ctr">
              <a:buNone/>
              <a:defRPr>
                <a:solidFill>
                  <a:schemeClr val="tx1">
                    <a:tint val="75000"/>
                  </a:schemeClr>
                </a:solidFill>
              </a:defRPr>
            </a:lvl3pPr>
            <a:lvl4pPr marL="1369290" indent="0" algn="ctr">
              <a:buNone/>
              <a:defRPr>
                <a:solidFill>
                  <a:schemeClr val="tx1">
                    <a:tint val="75000"/>
                  </a:schemeClr>
                </a:solidFill>
              </a:defRPr>
            </a:lvl4pPr>
            <a:lvl5pPr marL="1825716" indent="0" algn="ctr">
              <a:buNone/>
              <a:defRPr>
                <a:solidFill>
                  <a:schemeClr val="tx1">
                    <a:tint val="75000"/>
                  </a:schemeClr>
                </a:solidFill>
              </a:defRPr>
            </a:lvl5pPr>
            <a:lvl6pPr marL="2282139" indent="0" algn="ctr">
              <a:buNone/>
              <a:defRPr>
                <a:solidFill>
                  <a:schemeClr val="tx1">
                    <a:tint val="75000"/>
                  </a:schemeClr>
                </a:solidFill>
              </a:defRPr>
            </a:lvl6pPr>
            <a:lvl7pPr marL="2738575" indent="0" algn="ctr">
              <a:buNone/>
              <a:defRPr>
                <a:solidFill>
                  <a:schemeClr val="tx1">
                    <a:tint val="75000"/>
                  </a:schemeClr>
                </a:solidFill>
              </a:defRPr>
            </a:lvl7pPr>
            <a:lvl8pPr marL="3195000" indent="0" algn="ctr">
              <a:buNone/>
              <a:defRPr>
                <a:solidFill>
                  <a:schemeClr val="tx1">
                    <a:tint val="75000"/>
                  </a:schemeClr>
                </a:solidFill>
              </a:defRPr>
            </a:lvl8pPr>
            <a:lvl9pPr marL="365142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a:p>
        </p:txBody>
      </p:sp>
      <p:sp>
        <p:nvSpPr>
          <p:cNvPr id="6" name="Slide Number Placeholder 5"/>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a:p>
        </p:txBody>
      </p:sp>
      <p:sp>
        <p:nvSpPr>
          <p:cNvPr id="6" name="Slide Number Placeholder 5"/>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46"/>
            <a:ext cx="7772400" cy="1500187"/>
          </a:xfrm>
        </p:spPr>
        <p:txBody>
          <a:bodyPr anchor="b"/>
          <a:lstStyle>
            <a:lvl1pPr marL="0" indent="0">
              <a:buNone/>
              <a:defRPr sz="2000">
                <a:solidFill>
                  <a:schemeClr val="tx1">
                    <a:tint val="75000"/>
                  </a:schemeClr>
                </a:solidFill>
              </a:defRPr>
            </a:lvl1pPr>
            <a:lvl2pPr marL="456419" indent="0">
              <a:buNone/>
              <a:defRPr sz="1800">
                <a:solidFill>
                  <a:schemeClr val="tx1">
                    <a:tint val="75000"/>
                  </a:schemeClr>
                </a:solidFill>
              </a:defRPr>
            </a:lvl2pPr>
            <a:lvl3pPr marL="912853" indent="0">
              <a:buNone/>
              <a:defRPr sz="1600">
                <a:solidFill>
                  <a:schemeClr val="tx1">
                    <a:tint val="75000"/>
                  </a:schemeClr>
                </a:solidFill>
              </a:defRPr>
            </a:lvl3pPr>
            <a:lvl4pPr marL="1369290" indent="0">
              <a:buNone/>
              <a:defRPr sz="1400">
                <a:solidFill>
                  <a:schemeClr val="tx1">
                    <a:tint val="75000"/>
                  </a:schemeClr>
                </a:solidFill>
              </a:defRPr>
            </a:lvl4pPr>
            <a:lvl5pPr marL="1825716" indent="0">
              <a:buNone/>
              <a:defRPr sz="1400">
                <a:solidFill>
                  <a:schemeClr val="tx1">
                    <a:tint val="75000"/>
                  </a:schemeClr>
                </a:solidFill>
              </a:defRPr>
            </a:lvl5pPr>
            <a:lvl6pPr marL="2282139" indent="0">
              <a:buNone/>
              <a:defRPr sz="1400">
                <a:solidFill>
                  <a:schemeClr val="tx1">
                    <a:tint val="75000"/>
                  </a:schemeClr>
                </a:solidFill>
              </a:defRPr>
            </a:lvl6pPr>
            <a:lvl7pPr marL="2738575" indent="0">
              <a:buNone/>
              <a:defRPr sz="1400">
                <a:solidFill>
                  <a:schemeClr val="tx1">
                    <a:tint val="75000"/>
                  </a:schemeClr>
                </a:solidFill>
              </a:defRPr>
            </a:lvl7pPr>
            <a:lvl8pPr marL="3195000" indent="0">
              <a:buNone/>
              <a:defRPr sz="1400">
                <a:solidFill>
                  <a:schemeClr val="tx1">
                    <a:tint val="75000"/>
                  </a:schemeClr>
                </a:solidFill>
              </a:defRPr>
            </a:lvl8pPr>
            <a:lvl9pPr marL="365142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a:p>
        </p:txBody>
      </p:sp>
      <p:sp>
        <p:nvSpPr>
          <p:cNvPr id="6" name="Slide Number Placeholder 5"/>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3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3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Oct,26 2015</a:t>
            </a:r>
            <a:endParaRPr lang="en-US"/>
          </a:p>
        </p:txBody>
      </p:sp>
      <p:sp>
        <p:nvSpPr>
          <p:cNvPr id="6" name="Footer Placeholder 5"/>
          <p:cNvSpPr>
            <a:spLocks noGrp="1"/>
          </p:cNvSpPr>
          <p:nvPr>
            <p:ph type="ftr" sz="quarter" idx="11"/>
          </p:nvPr>
        </p:nvSpPr>
        <p:spPr/>
        <p:txBody>
          <a:bodyPr/>
          <a:lstStyle/>
          <a:p>
            <a:r>
              <a:rPr lang="en-US" smtClean="0"/>
              <a:t>A.Kiselev</a:t>
            </a:r>
            <a:endParaRPr lang="en-US"/>
          </a:p>
        </p:txBody>
      </p:sp>
      <p:sp>
        <p:nvSpPr>
          <p:cNvPr id="7" name="Slide Number Placeholder 6"/>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419" indent="0">
              <a:buNone/>
              <a:defRPr sz="2000" b="1"/>
            </a:lvl2pPr>
            <a:lvl3pPr marL="912853" indent="0">
              <a:buNone/>
              <a:defRPr sz="1800" b="1"/>
            </a:lvl3pPr>
            <a:lvl4pPr marL="1369290" indent="0">
              <a:buNone/>
              <a:defRPr sz="1600" b="1"/>
            </a:lvl4pPr>
            <a:lvl5pPr marL="1825716" indent="0">
              <a:buNone/>
              <a:defRPr sz="1600" b="1"/>
            </a:lvl5pPr>
            <a:lvl6pPr marL="2282139" indent="0">
              <a:buNone/>
              <a:defRPr sz="1600" b="1"/>
            </a:lvl6pPr>
            <a:lvl7pPr marL="2738575" indent="0">
              <a:buNone/>
              <a:defRPr sz="1600" b="1"/>
            </a:lvl7pPr>
            <a:lvl8pPr marL="3195000" indent="0">
              <a:buNone/>
              <a:defRPr sz="1600" b="1"/>
            </a:lvl8pPr>
            <a:lvl9pPr marL="365142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419" indent="0">
              <a:buNone/>
              <a:defRPr sz="2000" b="1"/>
            </a:lvl2pPr>
            <a:lvl3pPr marL="912853" indent="0">
              <a:buNone/>
              <a:defRPr sz="1800" b="1"/>
            </a:lvl3pPr>
            <a:lvl4pPr marL="1369290" indent="0">
              <a:buNone/>
              <a:defRPr sz="1600" b="1"/>
            </a:lvl4pPr>
            <a:lvl5pPr marL="1825716" indent="0">
              <a:buNone/>
              <a:defRPr sz="1600" b="1"/>
            </a:lvl5pPr>
            <a:lvl6pPr marL="2282139" indent="0">
              <a:buNone/>
              <a:defRPr sz="1600" b="1"/>
            </a:lvl6pPr>
            <a:lvl7pPr marL="2738575" indent="0">
              <a:buNone/>
              <a:defRPr sz="1600" b="1"/>
            </a:lvl7pPr>
            <a:lvl8pPr marL="3195000" indent="0">
              <a:buNone/>
              <a:defRPr sz="1600" b="1"/>
            </a:lvl8pPr>
            <a:lvl9pPr marL="365142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Oct,26 2015</a:t>
            </a:r>
            <a:endParaRPr lang="en-US"/>
          </a:p>
        </p:txBody>
      </p:sp>
      <p:sp>
        <p:nvSpPr>
          <p:cNvPr id="8" name="Footer Placeholder 7"/>
          <p:cNvSpPr>
            <a:spLocks noGrp="1"/>
          </p:cNvSpPr>
          <p:nvPr>
            <p:ph type="ftr" sz="quarter" idx="11"/>
          </p:nvPr>
        </p:nvSpPr>
        <p:spPr/>
        <p:txBody>
          <a:bodyPr/>
          <a:lstStyle/>
          <a:p>
            <a:r>
              <a:rPr lang="en-US" smtClean="0"/>
              <a:t>A.Kiselev</a:t>
            </a:r>
            <a:endParaRPr lang="en-US"/>
          </a:p>
        </p:txBody>
      </p:sp>
      <p:sp>
        <p:nvSpPr>
          <p:cNvPr id="9" name="Slide Number Placeholder 8"/>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Oct,26 2015</a:t>
            </a:r>
            <a:endParaRPr lang="en-US"/>
          </a:p>
        </p:txBody>
      </p:sp>
      <p:sp>
        <p:nvSpPr>
          <p:cNvPr id="4" name="Footer Placeholder 3"/>
          <p:cNvSpPr>
            <a:spLocks noGrp="1"/>
          </p:cNvSpPr>
          <p:nvPr>
            <p:ph type="ftr" sz="quarter" idx="11"/>
          </p:nvPr>
        </p:nvSpPr>
        <p:spPr/>
        <p:txBody>
          <a:bodyPr/>
          <a:lstStyle/>
          <a:p>
            <a:r>
              <a:rPr lang="en-US" smtClean="0"/>
              <a:t>A.Kiselev</a:t>
            </a:r>
            <a:endParaRPr lang="en-US"/>
          </a:p>
        </p:txBody>
      </p:sp>
      <p:sp>
        <p:nvSpPr>
          <p:cNvPr id="5" name="Slide Number Placeholder 4"/>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a:xfrm>
            <a:off x="2743200" y="6537325"/>
            <a:ext cx="3429000" cy="244475"/>
          </a:xfrm>
        </p:spPr>
        <p:txBody>
          <a:bodyPr/>
          <a:lstStyle>
            <a:lvl1pPr>
              <a:defRPr sz="1100" baseline="0">
                <a:solidFill>
                  <a:schemeClr val="tx2">
                    <a:lumMod val="60000"/>
                    <a:lumOff val="40000"/>
                  </a:schemeClr>
                </a:solidFill>
                <a:latin typeface="Arial Narrow" pitchFamily="34" charset="0"/>
              </a:defRPr>
            </a:lvl1pPr>
          </a:lstStyle>
          <a:p>
            <a:r>
              <a:rPr lang="en-US" smtClean="0"/>
              <a:t>A.Kiselev</a:t>
            </a:r>
            <a:endParaRPr lang="en-US" dirty="0"/>
          </a:p>
        </p:txBody>
      </p:sp>
      <p:sp>
        <p:nvSpPr>
          <p:cNvPr id="6" name="Slide Number Placeholder 5"/>
          <p:cNvSpPr>
            <a:spLocks noGrp="1"/>
          </p:cNvSpPr>
          <p:nvPr>
            <p:ph type="sldNum" sz="quarter" idx="12"/>
          </p:nvPr>
        </p:nvSpPr>
        <p:spPr>
          <a:xfrm>
            <a:off x="6858000" y="6553200"/>
            <a:ext cx="2133600" cy="228600"/>
          </a:xfrm>
        </p:spPr>
        <p:txBody>
          <a:bodyPr/>
          <a:lstStyle>
            <a:lvl1pPr>
              <a:defRPr sz="1100" baseline="0">
                <a:solidFill>
                  <a:schemeClr val="tx2">
                    <a:lumMod val="60000"/>
                    <a:lumOff val="40000"/>
                  </a:schemeClr>
                </a:solidFill>
                <a:latin typeface="Arial Narrow" pitchFamily="34" charset="0"/>
              </a:defRPr>
            </a:lvl1pPr>
          </a:lstStyle>
          <a:p>
            <a:fld id="{59EA4CFA-C3DC-4ADB-8A77-9C015038EFD0}" type="slidenum">
              <a:rPr lang="en-US" smtClean="0"/>
              <a:pPr/>
              <a:t>‹#›</a:t>
            </a:fld>
            <a:endParaRPr lang="en-US" dirty="0"/>
          </a:p>
        </p:txBody>
      </p:sp>
    </p:spTree>
    <p:extLst>
      <p:ext uri="{BB962C8B-B14F-4D97-AF65-F5344CB8AC3E}">
        <p14:creationId xmlns:p14="http://schemas.microsoft.com/office/powerpoint/2010/main" val="1035904912"/>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Oct,26 2015</a:t>
            </a:r>
            <a:endParaRPr lang="en-US"/>
          </a:p>
        </p:txBody>
      </p:sp>
      <p:sp>
        <p:nvSpPr>
          <p:cNvPr id="3" name="Footer Placeholder 2"/>
          <p:cNvSpPr>
            <a:spLocks noGrp="1"/>
          </p:cNvSpPr>
          <p:nvPr>
            <p:ph type="ftr" sz="quarter" idx="11"/>
          </p:nvPr>
        </p:nvSpPr>
        <p:spPr/>
        <p:txBody>
          <a:bodyPr/>
          <a:lstStyle/>
          <a:p>
            <a:r>
              <a:rPr lang="en-US" smtClean="0"/>
              <a:t>A.Kiselev</a:t>
            </a:r>
            <a:endParaRPr lang="en-US"/>
          </a:p>
        </p:txBody>
      </p:sp>
      <p:sp>
        <p:nvSpPr>
          <p:cNvPr id="4" name="Slide Number Placeholder 3"/>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8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6419" indent="0">
              <a:buNone/>
              <a:defRPr sz="1200"/>
            </a:lvl2pPr>
            <a:lvl3pPr marL="912853" indent="0">
              <a:buNone/>
              <a:defRPr sz="1000"/>
            </a:lvl3pPr>
            <a:lvl4pPr marL="1369290" indent="0">
              <a:buNone/>
              <a:defRPr sz="900"/>
            </a:lvl4pPr>
            <a:lvl5pPr marL="1825716" indent="0">
              <a:buNone/>
              <a:defRPr sz="900"/>
            </a:lvl5pPr>
            <a:lvl6pPr marL="2282139" indent="0">
              <a:buNone/>
              <a:defRPr sz="900"/>
            </a:lvl6pPr>
            <a:lvl7pPr marL="2738575" indent="0">
              <a:buNone/>
              <a:defRPr sz="900"/>
            </a:lvl7pPr>
            <a:lvl8pPr marL="3195000" indent="0">
              <a:buNone/>
              <a:defRPr sz="900"/>
            </a:lvl8pPr>
            <a:lvl9pPr marL="365142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Oct,26 2015</a:t>
            </a:r>
            <a:endParaRPr lang="en-US"/>
          </a:p>
        </p:txBody>
      </p:sp>
      <p:sp>
        <p:nvSpPr>
          <p:cNvPr id="6" name="Footer Placeholder 5"/>
          <p:cNvSpPr>
            <a:spLocks noGrp="1"/>
          </p:cNvSpPr>
          <p:nvPr>
            <p:ph type="ftr" sz="quarter" idx="11"/>
          </p:nvPr>
        </p:nvSpPr>
        <p:spPr/>
        <p:txBody>
          <a:bodyPr/>
          <a:lstStyle/>
          <a:p>
            <a:r>
              <a:rPr lang="en-US" smtClean="0"/>
              <a:t>A.Kiselev</a:t>
            </a:r>
            <a:endParaRPr lang="en-US"/>
          </a:p>
        </p:txBody>
      </p:sp>
      <p:sp>
        <p:nvSpPr>
          <p:cNvPr id="7" name="Slide Number Placeholder 6"/>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419" indent="0">
              <a:buNone/>
              <a:defRPr sz="2800"/>
            </a:lvl2pPr>
            <a:lvl3pPr marL="912853" indent="0">
              <a:buNone/>
              <a:defRPr sz="2400"/>
            </a:lvl3pPr>
            <a:lvl4pPr marL="1369290" indent="0">
              <a:buNone/>
              <a:defRPr sz="2000"/>
            </a:lvl4pPr>
            <a:lvl5pPr marL="1825716" indent="0">
              <a:buNone/>
              <a:defRPr sz="2000"/>
            </a:lvl5pPr>
            <a:lvl6pPr marL="2282139" indent="0">
              <a:buNone/>
              <a:defRPr sz="2000"/>
            </a:lvl6pPr>
            <a:lvl7pPr marL="2738575" indent="0">
              <a:buNone/>
              <a:defRPr sz="2000"/>
            </a:lvl7pPr>
            <a:lvl8pPr marL="3195000" indent="0">
              <a:buNone/>
              <a:defRPr sz="2000"/>
            </a:lvl8pPr>
            <a:lvl9pPr marL="365142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419" indent="0">
              <a:buNone/>
              <a:defRPr sz="1200"/>
            </a:lvl2pPr>
            <a:lvl3pPr marL="912853" indent="0">
              <a:buNone/>
              <a:defRPr sz="1000"/>
            </a:lvl3pPr>
            <a:lvl4pPr marL="1369290" indent="0">
              <a:buNone/>
              <a:defRPr sz="900"/>
            </a:lvl4pPr>
            <a:lvl5pPr marL="1825716" indent="0">
              <a:buNone/>
              <a:defRPr sz="900"/>
            </a:lvl5pPr>
            <a:lvl6pPr marL="2282139" indent="0">
              <a:buNone/>
              <a:defRPr sz="900"/>
            </a:lvl6pPr>
            <a:lvl7pPr marL="2738575" indent="0">
              <a:buNone/>
              <a:defRPr sz="900"/>
            </a:lvl7pPr>
            <a:lvl8pPr marL="3195000" indent="0">
              <a:buNone/>
              <a:defRPr sz="900"/>
            </a:lvl8pPr>
            <a:lvl9pPr marL="365142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Oct,26 2015</a:t>
            </a:r>
            <a:endParaRPr lang="en-US"/>
          </a:p>
        </p:txBody>
      </p:sp>
      <p:sp>
        <p:nvSpPr>
          <p:cNvPr id="6" name="Footer Placeholder 5"/>
          <p:cNvSpPr>
            <a:spLocks noGrp="1"/>
          </p:cNvSpPr>
          <p:nvPr>
            <p:ph type="ftr" sz="quarter" idx="11"/>
          </p:nvPr>
        </p:nvSpPr>
        <p:spPr/>
        <p:txBody>
          <a:bodyPr/>
          <a:lstStyle/>
          <a:p>
            <a:r>
              <a:rPr lang="en-US" smtClean="0"/>
              <a:t>A.Kiselev</a:t>
            </a:r>
            <a:endParaRPr lang="en-US"/>
          </a:p>
        </p:txBody>
      </p:sp>
      <p:sp>
        <p:nvSpPr>
          <p:cNvPr id="7" name="Slide Number Placeholder 6"/>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a:p>
        </p:txBody>
      </p:sp>
      <p:sp>
        <p:nvSpPr>
          <p:cNvPr id="6" name="Slide Number Placeholder 5"/>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1"/>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71"/>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a:p>
        </p:txBody>
      </p:sp>
      <p:sp>
        <p:nvSpPr>
          <p:cNvPr id="6" name="Slide Number Placeholder 5"/>
          <p:cNvSpPr>
            <a:spLocks noGrp="1"/>
          </p:cNvSpPr>
          <p:nvPr>
            <p:ph type="sldNum" sz="quarter" idx="12"/>
          </p:nvPr>
        </p:nvSpPr>
        <p:spPr/>
        <p:txBody>
          <a:bodyPr/>
          <a:lstStyle/>
          <a:p>
            <a:fld id="{D0CE5294-E2E2-D84E-B244-61D9D82C84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46"/>
            <a:ext cx="7772400" cy="1500187"/>
          </a:xfrm>
        </p:spPr>
        <p:txBody>
          <a:bodyPr anchor="b"/>
          <a:lstStyle>
            <a:lvl1pPr marL="0" indent="0">
              <a:buNone/>
              <a:defRPr sz="2000">
                <a:solidFill>
                  <a:schemeClr val="tx1">
                    <a:tint val="75000"/>
                  </a:schemeClr>
                </a:solidFill>
              </a:defRPr>
            </a:lvl1pPr>
            <a:lvl2pPr marL="456419" indent="0">
              <a:buNone/>
              <a:defRPr sz="1800">
                <a:solidFill>
                  <a:schemeClr val="tx1">
                    <a:tint val="75000"/>
                  </a:schemeClr>
                </a:solidFill>
              </a:defRPr>
            </a:lvl2pPr>
            <a:lvl3pPr marL="912853" indent="0">
              <a:buNone/>
              <a:defRPr sz="1600">
                <a:solidFill>
                  <a:schemeClr val="tx1">
                    <a:tint val="75000"/>
                  </a:schemeClr>
                </a:solidFill>
              </a:defRPr>
            </a:lvl3pPr>
            <a:lvl4pPr marL="1369290" indent="0">
              <a:buNone/>
              <a:defRPr sz="1400">
                <a:solidFill>
                  <a:schemeClr val="tx1">
                    <a:tint val="75000"/>
                  </a:schemeClr>
                </a:solidFill>
              </a:defRPr>
            </a:lvl4pPr>
            <a:lvl5pPr marL="1825716" indent="0">
              <a:buNone/>
              <a:defRPr sz="1400">
                <a:solidFill>
                  <a:schemeClr val="tx1">
                    <a:tint val="75000"/>
                  </a:schemeClr>
                </a:solidFill>
              </a:defRPr>
            </a:lvl5pPr>
            <a:lvl6pPr marL="2282139" indent="0">
              <a:buNone/>
              <a:defRPr sz="1400">
                <a:solidFill>
                  <a:schemeClr val="tx1">
                    <a:tint val="75000"/>
                  </a:schemeClr>
                </a:solidFill>
              </a:defRPr>
            </a:lvl6pPr>
            <a:lvl7pPr marL="2738575" indent="0">
              <a:buNone/>
              <a:defRPr sz="1400">
                <a:solidFill>
                  <a:schemeClr val="tx1">
                    <a:tint val="75000"/>
                  </a:schemeClr>
                </a:solidFill>
              </a:defRPr>
            </a:lvl7pPr>
            <a:lvl8pPr marL="3195000" indent="0">
              <a:buNone/>
              <a:defRPr sz="1400">
                <a:solidFill>
                  <a:schemeClr val="tx1">
                    <a:tint val="75000"/>
                  </a:schemeClr>
                </a:solidFill>
              </a:defRPr>
            </a:lvl8pPr>
            <a:lvl9pPr marL="365142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Oct,26 2015</a:t>
            </a:r>
            <a:endParaRPr lang="en-US"/>
          </a:p>
        </p:txBody>
      </p:sp>
      <p:sp>
        <p:nvSpPr>
          <p:cNvPr id="5" name="Footer Placeholder 4"/>
          <p:cNvSpPr>
            <a:spLocks noGrp="1"/>
          </p:cNvSpPr>
          <p:nvPr>
            <p:ph type="ftr" sz="quarter" idx="11"/>
          </p:nvPr>
        </p:nvSpPr>
        <p:spPr/>
        <p:txBody>
          <a:bodyPr/>
          <a:lstStyle/>
          <a:p>
            <a:r>
              <a:rPr lang="en-US" smtClean="0"/>
              <a:t>A.Kiselev</a:t>
            </a:r>
            <a:endParaRPr lang="en-US" dirty="0"/>
          </a:p>
        </p:txBody>
      </p:sp>
      <p:sp>
        <p:nvSpPr>
          <p:cNvPr id="6" name="Slide Number Placeholder 5"/>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426640529"/>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3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3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Oct,26 2015</a:t>
            </a:r>
            <a:endParaRPr lang="en-US"/>
          </a:p>
        </p:txBody>
      </p:sp>
      <p:sp>
        <p:nvSpPr>
          <p:cNvPr id="6" name="Footer Placeholder 5"/>
          <p:cNvSpPr>
            <a:spLocks noGrp="1"/>
          </p:cNvSpPr>
          <p:nvPr>
            <p:ph type="ftr" sz="quarter" idx="11"/>
          </p:nvPr>
        </p:nvSpPr>
        <p:spPr/>
        <p:txBody>
          <a:bodyPr/>
          <a:lstStyle/>
          <a:p>
            <a:r>
              <a:rPr lang="en-US" smtClean="0"/>
              <a:t>A.Kiselev</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672295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6419" indent="0">
              <a:buNone/>
              <a:defRPr sz="2000" b="1"/>
            </a:lvl2pPr>
            <a:lvl3pPr marL="912853" indent="0">
              <a:buNone/>
              <a:defRPr sz="1800" b="1"/>
            </a:lvl3pPr>
            <a:lvl4pPr marL="1369290" indent="0">
              <a:buNone/>
              <a:defRPr sz="1600" b="1"/>
            </a:lvl4pPr>
            <a:lvl5pPr marL="1825716" indent="0">
              <a:buNone/>
              <a:defRPr sz="1600" b="1"/>
            </a:lvl5pPr>
            <a:lvl6pPr marL="2282139" indent="0">
              <a:buNone/>
              <a:defRPr sz="1600" b="1"/>
            </a:lvl6pPr>
            <a:lvl7pPr marL="2738575" indent="0">
              <a:buNone/>
              <a:defRPr sz="1600" b="1"/>
            </a:lvl7pPr>
            <a:lvl8pPr marL="3195000" indent="0">
              <a:buNone/>
              <a:defRPr sz="1600" b="1"/>
            </a:lvl8pPr>
            <a:lvl9pPr marL="365142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6419" indent="0">
              <a:buNone/>
              <a:defRPr sz="2000" b="1"/>
            </a:lvl2pPr>
            <a:lvl3pPr marL="912853" indent="0">
              <a:buNone/>
              <a:defRPr sz="1800" b="1"/>
            </a:lvl3pPr>
            <a:lvl4pPr marL="1369290" indent="0">
              <a:buNone/>
              <a:defRPr sz="1600" b="1"/>
            </a:lvl4pPr>
            <a:lvl5pPr marL="1825716" indent="0">
              <a:buNone/>
              <a:defRPr sz="1600" b="1"/>
            </a:lvl5pPr>
            <a:lvl6pPr marL="2282139" indent="0">
              <a:buNone/>
              <a:defRPr sz="1600" b="1"/>
            </a:lvl6pPr>
            <a:lvl7pPr marL="2738575" indent="0">
              <a:buNone/>
              <a:defRPr sz="1600" b="1"/>
            </a:lvl7pPr>
            <a:lvl8pPr marL="3195000" indent="0">
              <a:buNone/>
              <a:defRPr sz="1600" b="1"/>
            </a:lvl8pPr>
            <a:lvl9pPr marL="365142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Oct,26 2015</a:t>
            </a:r>
            <a:endParaRPr lang="en-US"/>
          </a:p>
        </p:txBody>
      </p:sp>
      <p:sp>
        <p:nvSpPr>
          <p:cNvPr id="8" name="Footer Placeholder 7"/>
          <p:cNvSpPr>
            <a:spLocks noGrp="1"/>
          </p:cNvSpPr>
          <p:nvPr>
            <p:ph type="ftr" sz="quarter" idx="11"/>
          </p:nvPr>
        </p:nvSpPr>
        <p:spPr/>
        <p:txBody>
          <a:bodyPr/>
          <a:lstStyle/>
          <a:p>
            <a:r>
              <a:rPr lang="en-US" smtClean="0"/>
              <a:t>A.Kiselev</a:t>
            </a:r>
            <a:endParaRPr lang="en-US" dirty="0"/>
          </a:p>
        </p:txBody>
      </p:sp>
      <p:sp>
        <p:nvSpPr>
          <p:cNvPr id="9" name="Slide Number Placeholder 8"/>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157180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Oct,26 2015</a:t>
            </a:r>
            <a:endParaRPr lang="en-US"/>
          </a:p>
        </p:txBody>
      </p:sp>
      <p:sp>
        <p:nvSpPr>
          <p:cNvPr id="4" name="Footer Placeholder 3"/>
          <p:cNvSpPr>
            <a:spLocks noGrp="1"/>
          </p:cNvSpPr>
          <p:nvPr>
            <p:ph type="ftr" sz="quarter" idx="11"/>
          </p:nvPr>
        </p:nvSpPr>
        <p:spPr/>
        <p:txBody>
          <a:bodyPr/>
          <a:lstStyle/>
          <a:p>
            <a:r>
              <a:rPr lang="en-US" smtClean="0"/>
              <a:t>A.Kiselev</a:t>
            </a:r>
            <a:endParaRPr lang="en-US" dirty="0"/>
          </a:p>
        </p:txBody>
      </p:sp>
      <p:sp>
        <p:nvSpPr>
          <p:cNvPr id="5" name="Slide Number Placeholder 4"/>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109629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Oct,26 2015</a:t>
            </a:r>
            <a:endParaRPr lang="en-US"/>
          </a:p>
        </p:txBody>
      </p:sp>
      <p:sp>
        <p:nvSpPr>
          <p:cNvPr id="3" name="Footer Placeholder 2"/>
          <p:cNvSpPr>
            <a:spLocks noGrp="1"/>
          </p:cNvSpPr>
          <p:nvPr>
            <p:ph type="ftr" sz="quarter" idx="11"/>
          </p:nvPr>
        </p:nvSpPr>
        <p:spPr/>
        <p:txBody>
          <a:bodyPr/>
          <a:lstStyle/>
          <a:p>
            <a:r>
              <a:rPr lang="en-US" smtClean="0"/>
              <a:t>A.Kiselev</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170153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8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6419" indent="0">
              <a:buNone/>
              <a:defRPr sz="1200"/>
            </a:lvl2pPr>
            <a:lvl3pPr marL="912853" indent="0">
              <a:buNone/>
              <a:defRPr sz="1000"/>
            </a:lvl3pPr>
            <a:lvl4pPr marL="1369290" indent="0">
              <a:buNone/>
              <a:defRPr sz="900"/>
            </a:lvl4pPr>
            <a:lvl5pPr marL="1825716" indent="0">
              <a:buNone/>
              <a:defRPr sz="900"/>
            </a:lvl5pPr>
            <a:lvl6pPr marL="2282139" indent="0">
              <a:buNone/>
              <a:defRPr sz="900"/>
            </a:lvl6pPr>
            <a:lvl7pPr marL="2738575" indent="0">
              <a:buNone/>
              <a:defRPr sz="900"/>
            </a:lvl7pPr>
            <a:lvl8pPr marL="3195000" indent="0">
              <a:buNone/>
              <a:defRPr sz="900"/>
            </a:lvl8pPr>
            <a:lvl9pPr marL="365142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Oct,26 2015</a:t>
            </a:r>
            <a:endParaRPr lang="en-US"/>
          </a:p>
        </p:txBody>
      </p:sp>
      <p:sp>
        <p:nvSpPr>
          <p:cNvPr id="6" name="Footer Placeholder 5"/>
          <p:cNvSpPr>
            <a:spLocks noGrp="1"/>
          </p:cNvSpPr>
          <p:nvPr>
            <p:ph type="ftr" sz="quarter" idx="11"/>
          </p:nvPr>
        </p:nvSpPr>
        <p:spPr/>
        <p:txBody>
          <a:bodyPr/>
          <a:lstStyle/>
          <a:p>
            <a:r>
              <a:rPr lang="en-US" smtClean="0"/>
              <a:t>A.Kiselev</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248070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419" indent="0">
              <a:buNone/>
              <a:defRPr sz="2800"/>
            </a:lvl2pPr>
            <a:lvl3pPr marL="912853" indent="0">
              <a:buNone/>
              <a:defRPr sz="2400"/>
            </a:lvl3pPr>
            <a:lvl4pPr marL="1369290" indent="0">
              <a:buNone/>
              <a:defRPr sz="2000"/>
            </a:lvl4pPr>
            <a:lvl5pPr marL="1825716" indent="0">
              <a:buNone/>
              <a:defRPr sz="2000"/>
            </a:lvl5pPr>
            <a:lvl6pPr marL="2282139" indent="0">
              <a:buNone/>
              <a:defRPr sz="2000"/>
            </a:lvl6pPr>
            <a:lvl7pPr marL="2738575" indent="0">
              <a:buNone/>
              <a:defRPr sz="2000"/>
            </a:lvl7pPr>
            <a:lvl8pPr marL="3195000" indent="0">
              <a:buNone/>
              <a:defRPr sz="2000"/>
            </a:lvl8pPr>
            <a:lvl9pPr marL="365142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419" indent="0">
              <a:buNone/>
              <a:defRPr sz="1200"/>
            </a:lvl2pPr>
            <a:lvl3pPr marL="912853" indent="0">
              <a:buNone/>
              <a:defRPr sz="1000"/>
            </a:lvl3pPr>
            <a:lvl4pPr marL="1369290" indent="0">
              <a:buNone/>
              <a:defRPr sz="900"/>
            </a:lvl4pPr>
            <a:lvl5pPr marL="1825716" indent="0">
              <a:buNone/>
              <a:defRPr sz="900"/>
            </a:lvl5pPr>
            <a:lvl6pPr marL="2282139" indent="0">
              <a:buNone/>
              <a:defRPr sz="900"/>
            </a:lvl6pPr>
            <a:lvl7pPr marL="2738575" indent="0">
              <a:buNone/>
              <a:defRPr sz="900"/>
            </a:lvl7pPr>
            <a:lvl8pPr marL="3195000" indent="0">
              <a:buNone/>
              <a:defRPr sz="900"/>
            </a:lvl8pPr>
            <a:lvl9pPr marL="365142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Oct,26 2015</a:t>
            </a:r>
            <a:endParaRPr lang="en-US"/>
          </a:p>
        </p:txBody>
      </p:sp>
      <p:sp>
        <p:nvSpPr>
          <p:cNvPr id="6" name="Footer Placeholder 5"/>
          <p:cNvSpPr>
            <a:spLocks noGrp="1"/>
          </p:cNvSpPr>
          <p:nvPr>
            <p:ph type="ftr" sz="quarter" idx="11"/>
          </p:nvPr>
        </p:nvSpPr>
        <p:spPr/>
        <p:txBody>
          <a:bodyPr/>
          <a:lstStyle/>
          <a:p>
            <a:r>
              <a:rPr lang="en-US" smtClean="0"/>
              <a:t>A.Kiselev</a:t>
            </a:r>
            <a:endParaRPr lang="en-US" dirty="0"/>
          </a:p>
        </p:txBody>
      </p:sp>
      <p:sp>
        <p:nvSpPr>
          <p:cNvPr id="7" name="Slide Number Placeholder 6"/>
          <p:cNvSpPr>
            <a:spLocks noGrp="1"/>
          </p:cNvSpPr>
          <p:nvPr>
            <p:ph type="sldNum" sz="quarter" idx="12"/>
          </p:nvPr>
        </p:nvSpPr>
        <p:spPr/>
        <p:txBody>
          <a:bodyPr/>
          <a:lstStyle/>
          <a:p>
            <a:fld id="{59EA4CFA-C3DC-4ADB-8A77-9C015038EFD0}" type="slidenum">
              <a:rPr lang="en-US" smtClean="0"/>
              <a:pPr/>
              <a:t>‹#›</a:t>
            </a:fld>
            <a:endParaRPr lang="en-US"/>
          </a:p>
        </p:txBody>
      </p:sp>
    </p:spTree>
    <p:extLst>
      <p:ext uri="{BB962C8B-B14F-4D97-AF65-F5344CB8AC3E}">
        <p14:creationId xmlns:p14="http://schemas.microsoft.com/office/powerpoint/2010/main" val="24408315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283" tIns="45642" rIns="91283" bIns="45642"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33"/>
            <a:ext cx="8229600" cy="4525963"/>
          </a:xfrm>
          <a:prstGeom prst="rect">
            <a:avLst/>
          </a:prstGeom>
        </p:spPr>
        <p:txBody>
          <a:bodyPr vert="horz" lIns="91283" tIns="45642" rIns="91283" bIns="4564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83"/>
            <a:ext cx="2133600" cy="365125"/>
          </a:xfrm>
          <a:prstGeom prst="rect">
            <a:avLst/>
          </a:prstGeom>
        </p:spPr>
        <p:txBody>
          <a:bodyPr vert="horz" lIns="91283" tIns="45642" rIns="91283" bIns="45642" rtlCol="0" anchor="ctr"/>
          <a:lstStyle>
            <a:lvl1pPr algn="l">
              <a:defRPr sz="1600">
                <a:solidFill>
                  <a:srgbClr val="800000"/>
                </a:solidFill>
                <a:latin typeface="Tahoma"/>
                <a:cs typeface="Tahoma"/>
              </a:defRPr>
            </a:lvl1pPr>
          </a:lstStyle>
          <a:p>
            <a:r>
              <a:rPr lang="en-US" smtClean="0"/>
              <a:t>Oct,26 2015</a:t>
            </a:r>
            <a:endParaRPr lang="en-US" dirty="0"/>
          </a:p>
        </p:txBody>
      </p:sp>
      <p:sp>
        <p:nvSpPr>
          <p:cNvPr id="5" name="Footer Placeholder 4"/>
          <p:cNvSpPr>
            <a:spLocks noGrp="1"/>
          </p:cNvSpPr>
          <p:nvPr>
            <p:ph type="ftr" sz="quarter" idx="3"/>
          </p:nvPr>
        </p:nvSpPr>
        <p:spPr>
          <a:xfrm>
            <a:off x="3124201" y="6356383"/>
            <a:ext cx="2895600" cy="365125"/>
          </a:xfrm>
          <a:prstGeom prst="rect">
            <a:avLst/>
          </a:prstGeom>
        </p:spPr>
        <p:txBody>
          <a:bodyPr vert="horz" lIns="91283" tIns="45642" rIns="91283" bIns="45642" rtlCol="0" anchor="ctr"/>
          <a:lstStyle>
            <a:lvl1pPr algn="ctr">
              <a:defRPr sz="1600">
                <a:solidFill>
                  <a:srgbClr val="800000"/>
                </a:solidFill>
                <a:latin typeface="Tahoma"/>
                <a:cs typeface="Tahoma"/>
              </a:defRPr>
            </a:lvl1pPr>
          </a:lstStyle>
          <a:p>
            <a:r>
              <a:rPr lang="en-US" smtClean="0"/>
              <a:t>A.Kiselev</a:t>
            </a:r>
            <a:endParaRPr lang="en-US" dirty="0"/>
          </a:p>
        </p:txBody>
      </p:sp>
      <p:sp>
        <p:nvSpPr>
          <p:cNvPr id="6" name="Slide Number Placeholder 5"/>
          <p:cNvSpPr>
            <a:spLocks noGrp="1"/>
          </p:cNvSpPr>
          <p:nvPr>
            <p:ph type="sldNum" sz="quarter" idx="4"/>
          </p:nvPr>
        </p:nvSpPr>
        <p:spPr>
          <a:xfrm>
            <a:off x="6553200" y="6356383"/>
            <a:ext cx="2133600" cy="365125"/>
          </a:xfrm>
          <a:prstGeom prst="rect">
            <a:avLst/>
          </a:prstGeom>
        </p:spPr>
        <p:txBody>
          <a:bodyPr vert="horz" lIns="91283" tIns="45642" rIns="91283" bIns="45642" rtlCol="0" anchor="ctr"/>
          <a:lstStyle>
            <a:lvl1pPr algn="r">
              <a:defRPr sz="1600">
                <a:solidFill>
                  <a:srgbClr val="1F497D"/>
                </a:solidFill>
              </a:defRPr>
            </a:lvl1pPr>
          </a:lstStyle>
          <a:p>
            <a:r>
              <a:rPr lang="en-US" dirty="0" smtClean="0"/>
              <a:t>@</a:t>
            </a:r>
            <a:endParaRPr lang="en-US" dirty="0"/>
          </a:p>
        </p:txBody>
      </p:sp>
    </p:spTree>
    <p:extLst>
      <p:ext uri="{BB962C8B-B14F-4D97-AF65-F5344CB8AC3E}">
        <p14:creationId xmlns:p14="http://schemas.microsoft.com/office/powerpoint/2010/main" val="3228841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iming>
    <p:tnLst>
      <p:par>
        <p:cTn xmlns:p14="http://schemas.microsoft.com/office/powerpoint/2010/main" id="1" dur="indefinite" restart="never" nodeType="tmRoot"/>
      </p:par>
    </p:tnLst>
  </p:timing>
  <p:hf hdr="0"/>
  <p:txStyles>
    <p:titleStyle>
      <a:lvl1pPr algn="ctr" defTabSz="912853" rtl="0" eaLnBrk="1" latinLnBrk="0" hangingPunct="1">
        <a:spcBef>
          <a:spcPct val="0"/>
        </a:spcBef>
        <a:buNone/>
        <a:defRPr sz="3600" b="1" kern="1200" baseline="0">
          <a:solidFill>
            <a:srgbClr val="FF0000"/>
          </a:solidFill>
          <a:latin typeface="Arial" pitchFamily="34" charset="0"/>
          <a:ea typeface="+mj-ea"/>
          <a:cs typeface="+mj-cs"/>
        </a:defRPr>
      </a:lvl1pPr>
    </p:titleStyle>
    <p:bodyStyle>
      <a:lvl1pPr marL="342328" indent="-342328" algn="l" defTabSz="912853" rtl="0" eaLnBrk="1" latinLnBrk="0" hangingPunct="1">
        <a:spcBef>
          <a:spcPct val="20000"/>
        </a:spcBef>
        <a:buFont typeface="Arial" pitchFamily="34" charset="0"/>
        <a:buChar char="•"/>
        <a:defRPr sz="3200" kern="1200" baseline="0">
          <a:solidFill>
            <a:schemeClr val="tx1"/>
          </a:solidFill>
          <a:latin typeface="Arial Narrow" pitchFamily="34" charset="0"/>
          <a:ea typeface="+mn-ea"/>
          <a:cs typeface="+mn-cs"/>
        </a:defRPr>
      </a:lvl1pPr>
      <a:lvl2pPr marL="741696" indent="-285276" algn="l" defTabSz="912853" rtl="0" eaLnBrk="1" latinLnBrk="0" hangingPunct="1">
        <a:spcBef>
          <a:spcPct val="20000"/>
        </a:spcBef>
        <a:buFont typeface="Arial" pitchFamily="34" charset="0"/>
        <a:buChar char="–"/>
        <a:defRPr sz="2800" kern="1200" baseline="0">
          <a:solidFill>
            <a:schemeClr val="tx1"/>
          </a:solidFill>
          <a:latin typeface="Arial Narrow" pitchFamily="34" charset="0"/>
          <a:ea typeface="+mn-ea"/>
          <a:cs typeface="+mn-cs"/>
        </a:defRPr>
      </a:lvl2pPr>
      <a:lvl3pPr marL="1141067" indent="-228209" algn="l" defTabSz="912853" rtl="0" eaLnBrk="1" latinLnBrk="0" hangingPunct="1">
        <a:spcBef>
          <a:spcPct val="20000"/>
        </a:spcBef>
        <a:buFont typeface="Arial" pitchFamily="34" charset="0"/>
        <a:buChar char="•"/>
        <a:defRPr sz="2400" kern="1200" baseline="0">
          <a:solidFill>
            <a:schemeClr val="tx1"/>
          </a:solidFill>
          <a:latin typeface="Arial Narrow" pitchFamily="34" charset="0"/>
          <a:ea typeface="+mn-ea"/>
          <a:cs typeface="+mn-cs"/>
        </a:defRPr>
      </a:lvl3pPr>
      <a:lvl4pPr marL="1597495" indent="-228209" algn="l" defTabSz="912853"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4pPr>
      <a:lvl5pPr marL="2053935" indent="-228209" algn="l" defTabSz="912853" rtl="0" eaLnBrk="1" latinLnBrk="0" hangingPunct="1">
        <a:spcBef>
          <a:spcPct val="20000"/>
        </a:spcBef>
        <a:buFont typeface="Arial" pitchFamily="34" charset="0"/>
        <a:buChar char="»"/>
        <a:defRPr sz="2000" kern="1200" baseline="0">
          <a:solidFill>
            <a:schemeClr val="tx1"/>
          </a:solidFill>
          <a:latin typeface="Arial Narrow" pitchFamily="34" charset="0"/>
          <a:ea typeface="+mn-ea"/>
          <a:cs typeface="+mn-cs"/>
        </a:defRPr>
      </a:lvl5pPr>
      <a:lvl6pPr marL="2510359" indent="-228209" algn="l" defTabSz="9128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6784" indent="-228209" algn="l" defTabSz="9128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3217" indent="-228209" algn="l" defTabSz="9128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9635" indent="-228209" algn="l" defTabSz="9128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2853" rtl="0" eaLnBrk="1" latinLnBrk="0" hangingPunct="1">
        <a:defRPr sz="1800" kern="1200">
          <a:solidFill>
            <a:schemeClr val="tx1"/>
          </a:solidFill>
          <a:latin typeface="+mn-lt"/>
          <a:ea typeface="+mn-ea"/>
          <a:cs typeface="+mn-cs"/>
        </a:defRPr>
      </a:lvl1pPr>
      <a:lvl2pPr marL="456419" algn="l" defTabSz="912853" rtl="0" eaLnBrk="1" latinLnBrk="0" hangingPunct="1">
        <a:defRPr sz="1800" kern="1200">
          <a:solidFill>
            <a:schemeClr val="tx1"/>
          </a:solidFill>
          <a:latin typeface="+mn-lt"/>
          <a:ea typeface="+mn-ea"/>
          <a:cs typeface="+mn-cs"/>
        </a:defRPr>
      </a:lvl2pPr>
      <a:lvl3pPr marL="912853" algn="l" defTabSz="912853" rtl="0" eaLnBrk="1" latinLnBrk="0" hangingPunct="1">
        <a:defRPr sz="1800" kern="1200">
          <a:solidFill>
            <a:schemeClr val="tx1"/>
          </a:solidFill>
          <a:latin typeface="+mn-lt"/>
          <a:ea typeface="+mn-ea"/>
          <a:cs typeface="+mn-cs"/>
        </a:defRPr>
      </a:lvl3pPr>
      <a:lvl4pPr marL="1369290" algn="l" defTabSz="912853" rtl="0" eaLnBrk="1" latinLnBrk="0" hangingPunct="1">
        <a:defRPr sz="1800" kern="1200">
          <a:solidFill>
            <a:schemeClr val="tx1"/>
          </a:solidFill>
          <a:latin typeface="+mn-lt"/>
          <a:ea typeface="+mn-ea"/>
          <a:cs typeface="+mn-cs"/>
        </a:defRPr>
      </a:lvl4pPr>
      <a:lvl5pPr marL="1825716" algn="l" defTabSz="912853" rtl="0" eaLnBrk="1" latinLnBrk="0" hangingPunct="1">
        <a:defRPr sz="1800" kern="1200">
          <a:solidFill>
            <a:schemeClr val="tx1"/>
          </a:solidFill>
          <a:latin typeface="+mn-lt"/>
          <a:ea typeface="+mn-ea"/>
          <a:cs typeface="+mn-cs"/>
        </a:defRPr>
      </a:lvl5pPr>
      <a:lvl6pPr marL="2282139" algn="l" defTabSz="912853" rtl="0" eaLnBrk="1" latinLnBrk="0" hangingPunct="1">
        <a:defRPr sz="1800" kern="1200">
          <a:solidFill>
            <a:schemeClr val="tx1"/>
          </a:solidFill>
          <a:latin typeface="+mn-lt"/>
          <a:ea typeface="+mn-ea"/>
          <a:cs typeface="+mn-cs"/>
        </a:defRPr>
      </a:lvl6pPr>
      <a:lvl7pPr marL="2738575" algn="l" defTabSz="912853" rtl="0" eaLnBrk="1" latinLnBrk="0" hangingPunct="1">
        <a:defRPr sz="1800" kern="1200">
          <a:solidFill>
            <a:schemeClr val="tx1"/>
          </a:solidFill>
          <a:latin typeface="+mn-lt"/>
          <a:ea typeface="+mn-ea"/>
          <a:cs typeface="+mn-cs"/>
        </a:defRPr>
      </a:lvl7pPr>
      <a:lvl8pPr marL="3195000" algn="l" defTabSz="912853" rtl="0" eaLnBrk="1" latinLnBrk="0" hangingPunct="1">
        <a:defRPr sz="1800" kern="1200">
          <a:solidFill>
            <a:schemeClr val="tx1"/>
          </a:solidFill>
          <a:latin typeface="+mn-lt"/>
          <a:ea typeface="+mn-ea"/>
          <a:cs typeface="+mn-cs"/>
        </a:defRPr>
      </a:lvl8pPr>
      <a:lvl9pPr marL="3651429" algn="l" defTabSz="91285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283" tIns="45642" rIns="91283" bIns="4564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33"/>
            <a:ext cx="8229600" cy="4525963"/>
          </a:xfrm>
          <a:prstGeom prst="rect">
            <a:avLst/>
          </a:prstGeom>
        </p:spPr>
        <p:txBody>
          <a:bodyPr vert="horz" lIns="91283" tIns="45642" rIns="91283" bIns="4564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83"/>
            <a:ext cx="2133600" cy="365125"/>
          </a:xfrm>
          <a:prstGeom prst="rect">
            <a:avLst/>
          </a:prstGeom>
        </p:spPr>
        <p:txBody>
          <a:bodyPr vert="horz" lIns="91283" tIns="45642" rIns="91283" bIns="45642" rtlCol="0" anchor="ctr"/>
          <a:lstStyle>
            <a:lvl1pPr algn="l">
              <a:defRPr sz="1200">
                <a:solidFill>
                  <a:schemeClr val="tx1">
                    <a:tint val="75000"/>
                  </a:schemeClr>
                </a:solidFill>
              </a:defRPr>
            </a:lvl1pPr>
          </a:lstStyle>
          <a:p>
            <a:r>
              <a:rPr lang="en-US" smtClean="0"/>
              <a:t>Oct,26 2015</a:t>
            </a:r>
            <a:endParaRPr lang="en-US"/>
          </a:p>
        </p:txBody>
      </p:sp>
      <p:sp>
        <p:nvSpPr>
          <p:cNvPr id="5" name="Footer Placeholder 4"/>
          <p:cNvSpPr>
            <a:spLocks noGrp="1"/>
          </p:cNvSpPr>
          <p:nvPr>
            <p:ph type="ftr" sz="quarter" idx="3"/>
          </p:nvPr>
        </p:nvSpPr>
        <p:spPr>
          <a:xfrm>
            <a:off x="3124201" y="6356383"/>
            <a:ext cx="2895600" cy="365125"/>
          </a:xfrm>
          <a:prstGeom prst="rect">
            <a:avLst/>
          </a:prstGeom>
        </p:spPr>
        <p:txBody>
          <a:bodyPr vert="horz" lIns="91283" tIns="45642" rIns="91283" bIns="45642" rtlCol="0" anchor="ctr"/>
          <a:lstStyle>
            <a:lvl1pPr algn="ctr">
              <a:defRPr sz="1200">
                <a:solidFill>
                  <a:schemeClr val="tx1">
                    <a:tint val="75000"/>
                  </a:schemeClr>
                </a:solidFill>
              </a:defRPr>
            </a:lvl1pPr>
          </a:lstStyle>
          <a:p>
            <a:r>
              <a:rPr lang="en-US" smtClean="0"/>
              <a:t>A.Kiselev</a:t>
            </a:r>
            <a:endParaRPr lang="en-US"/>
          </a:p>
        </p:txBody>
      </p:sp>
      <p:sp>
        <p:nvSpPr>
          <p:cNvPr id="6" name="Slide Number Placeholder 5"/>
          <p:cNvSpPr>
            <a:spLocks noGrp="1"/>
          </p:cNvSpPr>
          <p:nvPr>
            <p:ph type="sldNum" sz="quarter" idx="4"/>
          </p:nvPr>
        </p:nvSpPr>
        <p:spPr>
          <a:xfrm>
            <a:off x="6553200" y="6356383"/>
            <a:ext cx="2133600" cy="365125"/>
          </a:xfrm>
          <a:prstGeom prst="rect">
            <a:avLst/>
          </a:prstGeom>
        </p:spPr>
        <p:txBody>
          <a:bodyPr vert="horz" lIns="91283" tIns="45642" rIns="91283" bIns="45642" rtlCol="0" anchor="ctr"/>
          <a:lstStyle>
            <a:lvl1pPr algn="r">
              <a:defRPr sz="1200">
                <a:solidFill>
                  <a:schemeClr val="tx1">
                    <a:tint val="75000"/>
                  </a:schemeClr>
                </a:solidFill>
              </a:defRPr>
            </a:lvl1pPr>
          </a:lstStyle>
          <a:p>
            <a:fld id="{D0CE5294-E2E2-D84E-B244-61D9D82C84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p:txStyles>
    <p:titleStyle>
      <a:lvl1pPr algn="ctr" defTabSz="456419" rtl="0" eaLnBrk="1" latinLnBrk="0" hangingPunct="1">
        <a:spcBef>
          <a:spcPct val="0"/>
        </a:spcBef>
        <a:buNone/>
        <a:defRPr sz="4400" kern="1200">
          <a:solidFill>
            <a:schemeClr val="tx1"/>
          </a:solidFill>
          <a:latin typeface="+mj-lt"/>
          <a:ea typeface="+mj-ea"/>
          <a:cs typeface="+mj-cs"/>
        </a:defRPr>
      </a:lvl1pPr>
    </p:titleStyle>
    <p:bodyStyle>
      <a:lvl1pPr marL="342328" indent="-342328" algn="l" defTabSz="456419" rtl="0" eaLnBrk="1" latinLnBrk="0" hangingPunct="1">
        <a:spcBef>
          <a:spcPct val="20000"/>
        </a:spcBef>
        <a:buFont typeface="Arial"/>
        <a:buChar char="•"/>
        <a:defRPr sz="3200" kern="1200">
          <a:solidFill>
            <a:schemeClr val="tx1"/>
          </a:solidFill>
          <a:latin typeface="+mn-lt"/>
          <a:ea typeface="+mn-ea"/>
          <a:cs typeface="+mn-cs"/>
        </a:defRPr>
      </a:lvl1pPr>
      <a:lvl2pPr marL="741696" indent="-285276" algn="l" defTabSz="456419" rtl="0" eaLnBrk="1" latinLnBrk="0" hangingPunct="1">
        <a:spcBef>
          <a:spcPct val="20000"/>
        </a:spcBef>
        <a:buFont typeface="Arial"/>
        <a:buChar char="–"/>
        <a:defRPr sz="2800" kern="1200">
          <a:solidFill>
            <a:schemeClr val="tx1"/>
          </a:solidFill>
          <a:latin typeface="+mn-lt"/>
          <a:ea typeface="+mn-ea"/>
          <a:cs typeface="+mn-cs"/>
        </a:defRPr>
      </a:lvl2pPr>
      <a:lvl3pPr marL="1141067" indent="-228209" algn="l" defTabSz="456419" rtl="0" eaLnBrk="1" latinLnBrk="0" hangingPunct="1">
        <a:spcBef>
          <a:spcPct val="20000"/>
        </a:spcBef>
        <a:buFont typeface="Arial"/>
        <a:buChar char="•"/>
        <a:defRPr sz="2400" kern="1200">
          <a:solidFill>
            <a:schemeClr val="tx1"/>
          </a:solidFill>
          <a:latin typeface="+mn-lt"/>
          <a:ea typeface="+mn-ea"/>
          <a:cs typeface="+mn-cs"/>
        </a:defRPr>
      </a:lvl3pPr>
      <a:lvl4pPr marL="1597495" indent="-228209" algn="l" defTabSz="456419" rtl="0" eaLnBrk="1" latinLnBrk="0" hangingPunct="1">
        <a:spcBef>
          <a:spcPct val="20000"/>
        </a:spcBef>
        <a:buFont typeface="Arial"/>
        <a:buChar char="–"/>
        <a:defRPr sz="2000" kern="1200">
          <a:solidFill>
            <a:schemeClr val="tx1"/>
          </a:solidFill>
          <a:latin typeface="+mn-lt"/>
          <a:ea typeface="+mn-ea"/>
          <a:cs typeface="+mn-cs"/>
        </a:defRPr>
      </a:lvl4pPr>
      <a:lvl5pPr marL="2053935" indent="-228209" algn="l" defTabSz="456419" rtl="0" eaLnBrk="1" latinLnBrk="0" hangingPunct="1">
        <a:spcBef>
          <a:spcPct val="20000"/>
        </a:spcBef>
        <a:buFont typeface="Arial"/>
        <a:buChar char="»"/>
        <a:defRPr sz="2000" kern="1200">
          <a:solidFill>
            <a:schemeClr val="tx1"/>
          </a:solidFill>
          <a:latin typeface="+mn-lt"/>
          <a:ea typeface="+mn-ea"/>
          <a:cs typeface="+mn-cs"/>
        </a:defRPr>
      </a:lvl5pPr>
      <a:lvl6pPr marL="2510359" indent="-228209" algn="l" defTabSz="456419" rtl="0" eaLnBrk="1" latinLnBrk="0" hangingPunct="1">
        <a:spcBef>
          <a:spcPct val="20000"/>
        </a:spcBef>
        <a:buFont typeface="Arial"/>
        <a:buChar char="•"/>
        <a:defRPr sz="2000" kern="1200">
          <a:solidFill>
            <a:schemeClr val="tx1"/>
          </a:solidFill>
          <a:latin typeface="+mn-lt"/>
          <a:ea typeface="+mn-ea"/>
          <a:cs typeface="+mn-cs"/>
        </a:defRPr>
      </a:lvl6pPr>
      <a:lvl7pPr marL="2966784" indent="-228209" algn="l" defTabSz="456419" rtl="0" eaLnBrk="1" latinLnBrk="0" hangingPunct="1">
        <a:spcBef>
          <a:spcPct val="20000"/>
        </a:spcBef>
        <a:buFont typeface="Arial"/>
        <a:buChar char="•"/>
        <a:defRPr sz="2000" kern="1200">
          <a:solidFill>
            <a:schemeClr val="tx1"/>
          </a:solidFill>
          <a:latin typeface="+mn-lt"/>
          <a:ea typeface="+mn-ea"/>
          <a:cs typeface="+mn-cs"/>
        </a:defRPr>
      </a:lvl7pPr>
      <a:lvl8pPr marL="3423217" indent="-228209" algn="l" defTabSz="456419" rtl="0" eaLnBrk="1" latinLnBrk="0" hangingPunct="1">
        <a:spcBef>
          <a:spcPct val="20000"/>
        </a:spcBef>
        <a:buFont typeface="Arial"/>
        <a:buChar char="•"/>
        <a:defRPr sz="2000" kern="1200">
          <a:solidFill>
            <a:schemeClr val="tx1"/>
          </a:solidFill>
          <a:latin typeface="+mn-lt"/>
          <a:ea typeface="+mn-ea"/>
          <a:cs typeface="+mn-cs"/>
        </a:defRPr>
      </a:lvl8pPr>
      <a:lvl9pPr marL="3879635" indent="-228209" algn="l" defTabSz="45641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419" rtl="0" eaLnBrk="1" latinLnBrk="0" hangingPunct="1">
        <a:defRPr sz="1800" kern="1200">
          <a:solidFill>
            <a:schemeClr val="tx1"/>
          </a:solidFill>
          <a:latin typeface="+mn-lt"/>
          <a:ea typeface="+mn-ea"/>
          <a:cs typeface="+mn-cs"/>
        </a:defRPr>
      </a:lvl1pPr>
      <a:lvl2pPr marL="456419" algn="l" defTabSz="456419" rtl="0" eaLnBrk="1" latinLnBrk="0" hangingPunct="1">
        <a:defRPr sz="1800" kern="1200">
          <a:solidFill>
            <a:schemeClr val="tx1"/>
          </a:solidFill>
          <a:latin typeface="+mn-lt"/>
          <a:ea typeface="+mn-ea"/>
          <a:cs typeface="+mn-cs"/>
        </a:defRPr>
      </a:lvl2pPr>
      <a:lvl3pPr marL="912853" algn="l" defTabSz="456419" rtl="0" eaLnBrk="1" latinLnBrk="0" hangingPunct="1">
        <a:defRPr sz="1800" kern="1200">
          <a:solidFill>
            <a:schemeClr val="tx1"/>
          </a:solidFill>
          <a:latin typeface="+mn-lt"/>
          <a:ea typeface="+mn-ea"/>
          <a:cs typeface="+mn-cs"/>
        </a:defRPr>
      </a:lvl3pPr>
      <a:lvl4pPr marL="1369290" algn="l" defTabSz="456419" rtl="0" eaLnBrk="1" latinLnBrk="0" hangingPunct="1">
        <a:defRPr sz="1800" kern="1200">
          <a:solidFill>
            <a:schemeClr val="tx1"/>
          </a:solidFill>
          <a:latin typeface="+mn-lt"/>
          <a:ea typeface="+mn-ea"/>
          <a:cs typeface="+mn-cs"/>
        </a:defRPr>
      </a:lvl4pPr>
      <a:lvl5pPr marL="1825716" algn="l" defTabSz="456419" rtl="0" eaLnBrk="1" latinLnBrk="0" hangingPunct="1">
        <a:defRPr sz="1800" kern="1200">
          <a:solidFill>
            <a:schemeClr val="tx1"/>
          </a:solidFill>
          <a:latin typeface="+mn-lt"/>
          <a:ea typeface="+mn-ea"/>
          <a:cs typeface="+mn-cs"/>
        </a:defRPr>
      </a:lvl5pPr>
      <a:lvl6pPr marL="2282139" algn="l" defTabSz="456419" rtl="0" eaLnBrk="1" latinLnBrk="0" hangingPunct="1">
        <a:defRPr sz="1800" kern="1200">
          <a:solidFill>
            <a:schemeClr val="tx1"/>
          </a:solidFill>
          <a:latin typeface="+mn-lt"/>
          <a:ea typeface="+mn-ea"/>
          <a:cs typeface="+mn-cs"/>
        </a:defRPr>
      </a:lvl6pPr>
      <a:lvl7pPr marL="2738575" algn="l" defTabSz="456419" rtl="0" eaLnBrk="1" latinLnBrk="0" hangingPunct="1">
        <a:defRPr sz="1800" kern="1200">
          <a:solidFill>
            <a:schemeClr val="tx1"/>
          </a:solidFill>
          <a:latin typeface="+mn-lt"/>
          <a:ea typeface="+mn-ea"/>
          <a:cs typeface="+mn-cs"/>
        </a:defRPr>
      </a:lvl7pPr>
      <a:lvl8pPr marL="3195000" algn="l" defTabSz="456419" rtl="0" eaLnBrk="1" latinLnBrk="0" hangingPunct="1">
        <a:defRPr sz="1800" kern="1200">
          <a:solidFill>
            <a:schemeClr val="tx1"/>
          </a:solidFill>
          <a:latin typeface="+mn-lt"/>
          <a:ea typeface="+mn-ea"/>
          <a:cs typeface="+mn-cs"/>
        </a:defRPr>
      </a:lvl8pPr>
      <a:lvl9pPr marL="3651429" algn="l" defTabSz="45641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5" Type="http://schemas.openxmlformats.org/officeDocument/2006/relationships/image" Target="../media/image13.emf"/><Relationship Id="rId6" Type="http://schemas.openxmlformats.org/officeDocument/2006/relationships/image" Target="../media/image14.emf"/><Relationship Id="rId7" Type="http://schemas.openxmlformats.org/officeDocument/2006/relationships/image" Target="../media/image15.emf"/><Relationship Id="rId8" Type="http://schemas.openxmlformats.org/officeDocument/2006/relationships/image" Target="../media/image16.emf"/><Relationship Id="rId9" Type="http://schemas.openxmlformats.org/officeDocument/2006/relationships/image" Target="../media/image17.emf"/><Relationship Id="rId10" Type="http://schemas.openxmlformats.org/officeDocument/2006/relationships/image" Target="../media/image18.emf"/><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23.emf"/></Relationships>
</file>

<file path=ppt/slides/_rels/slide16.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3.emf"/></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2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29.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6"/>
          <p:cNvSpPr>
            <a:spLocks noChangeArrowheads="1"/>
          </p:cNvSpPr>
          <p:nvPr/>
        </p:nvSpPr>
        <p:spPr bwMode="auto">
          <a:xfrm>
            <a:off x="762000" y="838200"/>
            <a:ext cx="7848600" cy="152400"/>
          </a:xfrm>
          <a:prstGeom prst="rect">
            <a:avLst/>
          </a:prstGeom>
          <a:gradFill rotWithShape="0">
            <a:gsLst>
              <a:gs pos="0">
                <a:srgbClr val="FFF200"/>
              </a:gs>
              <a:gs pos="45000">
                <a:srgbClr val="FF7A00"/>
              </a:gs>
              <a:gs pos="70000">
                <a:srgbClr val="FF0300"/>
              </a:gs>
              <a:gs pos="100000">
                <a:srgbClr val="4D0808"/>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283" tIns="45642" rIns="91283" bIns="45642" anchor="ctr"/>
          <a:lstStyle/>
          <a:p>
            <a:endParaRPr lang="en-US" dirty="0"/>
          </a:p>
        </p:txBody>
      </p:sp>
      <p:sp>
        <p:nvSpPr>
          <p:cNvPr id="9" name="Rectangle 3"/>
          <p:cNvSpPr txBox="1">
            <a:spLocks noChangeArrowheads="1"/>
          </p:cNvSpPr>
          <p:nvPr/>
        </p:nvSpPr>
        <p:spPr>
          <a:xfrm>
            <a:off x="914400" y="5029200"/>
            <a:ext cx="7162800" cy="1371600"/>
          </a:xfrm>
          <a:prstGeom prst="rect">
            <a:avLst/>
          </a:prstGeom>
        </p:spPr>
        <p:txBody>
          <a:bodyPr vert="horz" lIns="91283" tIns="45642" rIns="91283" bIns="45642" rtlCol="0">
            <a:normAutofit fontScale="92500" lnSpcReduction="10000"/>
          </a:bodyPr>
          <a:lstStyle/>
          <a:p>
            <a:pPr algn="ctr">
              <a:lnSpc>
                <a:spcPct val="90000"/>
              </a:lnSpc>
              <a:spcBef>
                <a:spcPct val="20000"/>
              </a:spcBef>
              <a:defRPr/>
            </a:pPr>
            <a:r>
              <a:rPr lang="en-US" sz="3200" dirty="0" smtClean="0">
                <a:solidFill>
                  <a:schemeClr val="tx2"/>
                </a:solidFill>
                <a:latin typeface="Arial Narrow"/>
                <a:ea typeface="Tahoma (Body)" charset="0"/>
                <a:cs typeface="Arial Narrow"/>
              </a:rPr>
              <a:t>Alexander Kiselev</a:t>
            </a:r>
          </a:p>
          <a:p>
            <a:pPr algn="ctr">
              <a:lnSpc>
                <a:spcPct val="90000"/>
              </a:lnSpc>
              <a:spcBef>
                <a:spcPct val="20000"/>
              </a:spcBef>
              <a:defRPr/>
            </a:pPr>
            <a:r>
              <a:rPr lang="en-US" sz="3200" dirty="0" smtClean="0">
                <a:solidFill>
                  <a:schemeClr val="tx2"/>
                </a:solidFill>
                <a:latin typeface="Arial Narrow" pitchFamily="34" charset="0"/>
                <a:ea typeface="ＭＳ Ｐゴシック" pitchFamily="-84" charset="-128"/>
                <a:cs typeface="ＭＳ Ｐゴシック" pitchFamily="-84" charset="-128"/>
              </a:rPr>
              <a:t>EIC R&amp;D Tracking Meeting      </a:t>
            </a:r>
          </a:p>
          <a:p>
            <a:pPr algn="ctr">
              <a:lnSpc>
                <a:spcPct val="90000"/>
              </a:lnSpc>
              <a:spcBef>
                <a:spcPct val="20000"/>
              </a:spcBef>
              <a:defRPr/>
            </a:pPr>
            <a:r>
              <a:rPr lang="en-US" sz="3200" dirty="0" smtClean="0">
                <a:solidFill>
                  <a:schemeClr val="tx2"/>
                </a:solidFill>
                <a:latin typeface="Arial Narrow" pitchFamily="34" charset="0"/>
                <a:ea typeface="ＭＳ Ｐゴシック" pitchFamily="-84" charset="-128"/>
                <a:cs typeface="ＭＳ Ｐゴシック" pitchFamily="-84" charset="-128"/>
              </a:rPr>
              <a:t>Oct,26 2015</a:t>
            </a:r>
          </a:p>
        </p:txBody>
      </p:sp>
      <p:pic>
        <p:nvPicPr>
          <p:cNvPr id="2" name="Picture 1" descr="bn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8098" y="0"/>
            <a:ext cx="2188968" cy="838200"/>
          </a:xfrm>
          <a:prstGeom prst="rect">
            <a:avLst/>
          </a:prstGeom>
        </p:spPr>
      </p:pic>
      <p:sp>
        <p:nvSpPr>
          <p:cNvPr id="7" name="Text Box 2"/>
          <p:cNvSpPr txBox="1">
            <a:spLocks noChangeArrowheads="1"/>
          </p:cNvSpPr>
          <p:nvPr/>
        </p:nvSpPr>
        <p:spPr bwMode="auto">
          <a:xfrm>
            <a:off x="990600" y="1295400"/>
            <a:ext cx="7086600" cy="3539273"/>
          </a:xfrm>
          <a:prstGeom prst="rect">
            <a:avLst/>
          </a:prstGeom>
          <a:noFill/>
          <a:ln>
            <a:noFill/>
          </a:ln>
          <a:effectLst/>
          <a:extLst>
            <a:ext uri="{909E8E84-426E-40dd-AFC4-6F175D3DCCD1}">
              <a14:hiddenFill xmlns:a14="http://schemas.microsoft.com/office/drawing/2010/main">
                <a:gradFill rotWithShape="0">
                  <a:gsLst>
                    <a:gs pos="0">
                      <a:srgbClr val="DAAEAE"/>
                    </a:gs>
                    <a:gs pos="50000">
                      <a:srgbClr val="FFCCCC"/>
                    </a:gs>
                    <a:gs pos="100000">
                      <a:srgbClr val="DAAEAE"/>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283" tIns="45642" rIns="91283" bIns="45642">
            <a:spAutoFit/>
          </a:bodyPr>
          <a:lstStyle>
            <a:lvl1pPr>
              <a:defRPr sz="1400">
                <a:solidFill>
                  <a:schemeClr val="tx1"/>
                </a:solidFill>
                <a:latin typeface="Arial Narrow" pitchFamily="34" charset="0"/>
              </a:defRPr>
            </a:lvl1pPr>
            <a:lvl2pPr marL="742950" indent="-285750">
              <a:defRPr sz="1400">
                <a:solidFill>
                  <a:schemeClr val="tx1"/>
                </a:solidFill>
                <a:latin typeface="Arial Narrow" pitchFamily="34" charset="0"/>
              </a:defRPr>
            </a:lvl2pPr>
            <a:lvl3pPr marL="1143000" indent="-228600">
              <a:defRPr sz="1400">
                <a:solidFill>
                  <a:schemeClr val="tx1"/>
                </a:solidFill>
                <a:latin typeface="Arial Narrow" pitchFamily="34" charset="0"/>
              </a:defRPr>
            </a:lvl3pPr>
            <a:lvl4pPr marL="1600200" indent="-228600">
              <a:defRPr sz="1400">
                <a:solidFill>
                  <a:schemeClr val="tx1"/>
                </a:solidFill>
                <a:latin typeface="Arial Narrow" pitchFamily="34" charset="0"/>
              </a:defRPr>
            </a:lvl4pPr>
            <a:lvl5pPr marL="2057400" indent="-228600">
              <a:defRPr sz="1400">
                <a:solidFill>
                  <a:schemeClr val="tx1"/>
                </a:solidFill>
                <a:latin typeface="Arial Narrow" pitchFamily="34" charset="0"/>
              </a:defRPr>
            </a:lvl5pPr>
            <a:lvl6pPr marL="2514600" indent="-228600" algn="ctr" eaLnBrk="0" fontAlgn="base" hangingPunct="0">
              <a:spcBef>
                <a:spcPct val="0"/>
              </a:spcBef>
              <a:spcAft>
                <a:spcPct val="0"/>
              </a:spcAft>
              <a:defRPr sz="1400">
                <a:solidFill>
                  <a:schemeClr val="tx1"/>
                </a:solidFill>
                <a:latin typeface="Arial Narrow" pitchFamily="34" charset="0"/>
              </a:defRPr>
            </a:lvl6pPr>
            <a:lvl7pPr marL="2971800" indent="-228600" algn="ctr" eaLnBrk="0" fontAlgn="base" hangingPunct="0">
              <a:spcBef>
                <a:spcPct val="0"/>
              </a:spcBef>
              <a:spcAft>
                <a:spcPct val="0"/>
              </a:spcAft>
              <a:defRPr sz="1400">
                <a:solidFill>
                  <a:schemeClr val="tx1"/>
                </a:solidFill>
                <a:latin typeface="Arial Narrow" pitchFamily="34" charset="0"/>
              </a:defRPr>
            </a:lvl7pPr>
            <a:lvl8pPr marL="3429000" indent="-228600" algn="ctr" eaLnBrk="0" fontAlgn="base" hangingPunct="0">
              <a:spcBef>
                <a:spcPct val="0"/>
              </a:spcBef>
              <a:spcAft>
                <a:spcPct val="0"/>
              </a:spcAft>
              <a:defRPr sz="1400">
                <a:solidFill>
                  <a:schemeClr val="tx1"/>
                </a:solidFill>
                <a:latin typeface="Arial Narrow" pitchFamily="34" charset="0"/>
              </a:defRPr>
            </a:lvl8pPr>
            <a:lvl9pPr marL="3886200" indent="-228600" algn="ctr" eaLnBrk="0" fontAlgn="base" hangingPunct="0">
              <a:spcBef>
                <a:spcPct val="0"/>
              </a:spcBef>
              <a:spcAft>
                <a:spcPct val="0"/>
              </a:spcAft>
              <a:defRPr sz="1400">
                <a:solidFill>
                  <a:schemeClr val="tx1"/>
                </a:solidFill>
                <a:latin typeface="Arial Narrow" pitchFamily="34" charset="0"/>
              </a:defRPr>
            </a:lvl9pPr>
          </a:lstStyle>
          <a:p>
            <a:pPr algn="ctr"/>
            <a:r>
              <a:rPr lang="en-US" sz="4800" b="1" dirty="0" smtClean="0">
                <a:solidFill>
                  <a:srgbClr val="FF0000"/>
                </a:solidFill>
                <a:latin typeface="Arial"/>
                <a:cs typeface="Arial"/>
              </a:rPr>
              <a:t>Towards “optimal”  </a:t>
            </a:r>
          </a:p>
          <a:p>
            <a:pPr algn="ctr"/>
            <a:r>
              <a:rPr lang="en-US" sz="4800" b="1" dirty="0" smtClean="0">
                <a:solidFill>
                  <a:srgbClr val="FF0000"/>
                </a:solidFill>
                <a:latin typeface="Arial"/>
                <a:cs typeface="Arial"/>
              </a:rPr>
              <a:t>GEM zigzag </a:t>
            </a:r>
          </a:p>
          <a:p>
            <a:pPr algn="ctr"/>
            <a:r>
              <a:rPr lang="en-US" sz="4800" b="1" dirty="0" smtClean="0">
                <a:solidFill>
                  <a:srgbClr val="FF0000"/>
                </a:solidFill>
                <a:latin typeface="Arial"/>
                <a:cs typeface="Arial"/>
              </a:rPr>
              <a:t>readout plane layout</a:t>
            </a:r>
          </a:p>
          <a:p>
            <a:pPr algn="ctr"/>
            <a:endParaRPr lang="en-US" sz="4800" b="1" dirty="0" smtClean="0">
              <a:solidFill>
                <a:srgbClr val="FF0000"/>
              </a:solidFill>
              <a:latin typeface="Arial"/>
              <a:cs typeface="Arial"/>
            </a:endParaRPr>
          </a:p>
          <a:p>
            <a:pPr algn="ctr"/>
            <a:r>
              <a:rPr lang="en-US" sz="3200" b="1" dirty="0">
                <a:solidFill>
                  <a:srgbClr val="FF0000"/>
                </a:solidFill>
                <a:latin typeface="Arial"/>
                <a:cs typeface="Arial"/>
              </a:rPr>
              <a:t>p</a:t>
            </a:r>
            <a:r>
              <a:rPr lang="en-US" sz="3200" b="1" dirty="0" smtClean="0">
                <a:solidFill>
                  <a:srgbClr val="FF0000"/>
                </a:solidFill>
                <a:latin typeface="Arial"/>
                <a:cs typeface="Arial"/>
              </a:rPr>
              <a:t>art#2</a:t>
            </a:r>
          </a:p>
        </p:txBody>
      </p:sp>
    </p:spTree>
    <p:extLst>
      <p:ext uri="{BB962C8B-B14F-4D97-AF65-F5344CB8AC3E}">
        <p14:creationId xmlns:p14="http://schemas.microsoft.com/office/powerpoint/2010/main" val="3488058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Pattern builder</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10</a:t>
            </a:fld>
            <a:r>
              <a:rPr lang="en-US" dirty="0" smtClean="0"/>
              <a:t>/</a:t>
            </a:r>
            <a:r>
              <a:rPr lang="en-US" dirty="0" smtClean="0"/>
              <a:t>26</a:t>
            </a:r>
            <a:endParaRPr lang="ru-RU" dirty="0"/>
          </a:p>
        </p:txBody>
      </p:sp>
      <p:sp>
        <p:nvSpPr>
          <p:cNvPr id="12" name="TextBox 11"/>
          <p:cNvSpPr txBox="1"/>
          <p:nvPr/>
        </p:nvSpPr>
        <p:spPr>
          <a:xfrm>
            <a:off x="508000" y="5257800"/>
            <a:ext cx="8610600" cy="1015663"/>
          </a:xfrm>
          <a:prstGeom prst="rect">
            <a:avLst/>
          </a:prstGeom>
          <a:noFill/>
        </p:spPr>
        <p:txBody>
          <a:bodyPr wrap="square" rtlCol="0">
            <a:spAutoFit/>
          </a:bodyPr>
          <a:lstStyle/>
          <a:p>
            <a:r>
              <a:rPr lang="en-US" sz="1500" dirty="0" smtClean="0">
                <a:solidFill>
                  <a:srgbClr val="008000"/>
                </a:solidFill>
              </a:rPr>
              <a:t>-&gt; </a:t>
            </a:r>
            <a:r>
              <a:rPr lang="en-US" sz="1500" dirty="0" smtClean="0">
                <a:solidFill>
                  <a:srgbClr val="008000"/>
                </a:solidFill>
              </a:rPr>
              <a:t>trivial, robust and versatile: works pretty much the same way for pads with linear and azimuthal cloning algorithms; drawing functionality is as close to “</a:t>
            </a:r>
            <a:r>
              <a:rPr lang="en-US" sz="1500" dirty="0" smtClean="0">
                <a:solidFill>
                  <a:srgbClr val="008000"/>
                </a:solidFill>
              </a:rPr>
              <a:t>pad-&gt;</a:t>
            </a:r>
            <a:r>
              <a:rPr lang="en-US" sz="1500" dirty="0" err="1" smtClean="0">
                <a:solidFill>
                  <a:srgbClr val="008000"/>
                </a:solidFill>
              </a:rPr>
              <a:t>IsInside</a:t>
            </a:r>
            <a:r>
              <a:rPr lang="en-US" sz="1500" dirty="0" smtClean="0">
                <a:solidFill>
                  <a:srgbClr val="008000"/>
                </a:solidFill>
              </a:rPr>
              <a:t>(TVector2 &amp;point)” calls in the code as possible (so that what one sees in the pictures </a:t>
            </a:r>
            <a:r>
              <a:rPr lang="en-US" sz="1500" dirty="0" smtClean="0">
                <a:solidFill>
                  <a:srgbClr val="008000"/>
                </a:solidFill>
              </a:rPr>
              <a:t>are</a:t>
            </a:r>
            <a:r>
              <a:rPr lang="en-US" sz="1500" dirty="0" smtClean="0">
                <a:solidFill>
                  <a:srgbClr val="008000"/>
                </a:solidFill>
              </a:rPr>
              <a:t> hopefully exactly the patterns which govern distribution of cloud electrons over readout pads in the simulation) </a:t>
            </a:r>
            <a:endParaRPr lang="en-US" sz="1500" dirty="0">
              <a:solidFill>
                <a:srgbClr val="008000"/>
              </a:solidFill>
            </a:endParaRPr>
          </a:p>
        </p:txBody>
      </p:sp>
      <p:sp>
        <p:nvSpPr>
          <p:cNvPr id="13" name="Rectangle 3"/>
          <p:cNvSpPr txBox="1">
            <a:spLocks noChangeArrowheads="1"/>
          </p:cNvSpPr>
          <p:nvPr/>
        </p:nvSpPr>
        <p:spPr>
          <a:xfrm>
            <a:off x="381000" y="2971800"/>
            <a:ext cx="1066800" cy="6096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1600" u="sng" noProof="0" dirty="0" smtClean="0">
                <a:solidFill>
                  <a:schemeClr val="tx2"/>
                </a:solidFill>
                <a:latin typeface="Arial Narrow" pitchFamily="34" charset="0"/>
                <a:ea typeface="ＭＳ Ｐゴシック" pitchFamily="-84" charset="-128"/>
                <a:cs typeface="ＭＳ Ｐゴシック" pitchFamily="-84" charset="-128"/>
              </a:rPr>
              <a:t>polygon</a:t>
            </a:r>
            <a:endParaRPr lang="en-US" sz="1600" u="sng" noProof="0" dirty="0" smtClean="0">
              <a:solidFill>
                <a:srgbClr val="00E100"/>
              </a:solidFill>
              <a:latin typeface="Arial Narrow" pitchFamily="34" charset="0"/>
              <a:ea typeface="ＭＳ Ｐゴシック" pitchFamily="-84" charset="-128"/>
              <a:cs typeface="ＭＳ Ｐゴシック" pitchFamily="-84" charset="-128"/>
            </a:endParaRPr>
          </a:p>
        </p:txBody>
      </p:sp>
      <p:sp>
        <p:nvSpPr>
          <p:cNvPr id="14" name="Rectangle 3"/>
          <p:cNvSpPr txBox="1">
            <a:spLocks noChangeArrowheads="1"/>
          </p:cNvSpPr>
          <p:nvPr/>
        </p:nvSpPr>
        <p:spPr>
          <a:xfrm>
            <a:off x="2438400" y="2971800"/>
            <a:ext cx="1066800" cy="6096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1600" u="sng" noProof="0" dirty="0" smtClean="0">
                <a:solidFill>
                  <a:schemeClr val="tx2"/>
                </a:solidFill>
                <a:latin typeface="Arial Narrow" pitchFamily="34" charset="0"/>
                <a:ea typeface="ＭＳ Ｐゴシック" pitchFamily="-84" charset="-128"/>
                <a:cs typeface="ＭＳ Ｐゴシック" pitchFamily="-84" charset="-128"/>
              </a:rPr>
              <a:t>pattern</a:t>
            </a:r>
            <a:endParaRPr lang="en-US" sz="1600" u="sng" noProof="0" dirty="0" smtClean="0">
              <a:solidFill>
                <a:srgbClr val="00E100"/>
              </a:solidFill>
              <a:latin typeface="Arial Narrow" pitchFamily="34" charset="0"/>
              <a:ea typeface="ＭＳ Ｐゴシック" pitchFamily="-84" charset="-128"/>
              <a:cs typeface="ＭＳ Ｐゴシック" pitchFamily="-84" charset="-128"/>
            </a:endParaRPr>
          </a:p>
        </p:txBody>
      </p:sp>
      <p:sp>
        <p:nvSpPr>
          <p:cNvPr id="15" name="Rectangle 3"/>
          <p:cNvSpPr txBox="1">
            <a:spLocks noChangeArrowheads="1"/>
          </p:cNvSpPr>
          <p:nvPr/>
        </p:nvSpPr>
        <p:spPr>
          <a:xfrm>
            <a:off x="4800600" y="2971800"/>
            <a:ext cx="1066800" cy="6096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1600" u="sng" noProof="0" dirty="0" smtClean="0">
                <a:solidFill>
                  <a:schemeClr val="tx2"/>
                </a:solidFill>
                <a:latin typeface="Arial Narrow" pitchFamily="34" charset="0"/>
                <a:ea typeface="ＭＳ Ｐゴシック" pitchFamily="-84" charset="-128"/>
                <a:cs typeface="ＭＳ Ｐゴシック" pitchFamily="-84" charset="-128"/>
              </a:rPr>
              <a:t>pad</a:t>
            </a:r>
            <a:endParaRPr lang="en-US" sz="1600" u="sng" noProof="0" dirty="0" smtClean="0">
              <a:solidFill>
                <a:srgbClr val="00E100"/>
              </a:solidFill>
              <a:latin typeface="Arial Narrow" pitchFamily="34" charset="0"/>
              <a:ea typeface="ＭＳ Ｐゴシック" pitchFamily="-84" charset="-128"/>
              <a:cs typeface="ＭＳ Ｐゴシック" pitchFamily="-84" charset="-128"/>
            </a:endParaRPr>
          </a:p>
        </p:txBody>
      </p:sp>
      <p:sp>
        <p:nvSpPr>
          <p:cNvPr id="16" name="Rectangle 3"/>
          <p:cNvSpPr txBox="1">
            <a:spLocks noChangeArrowheads="1"/>
          </p:cNvSpPr>
          <p:nvPr/>
        </p:nvSpPr>
        <p:spPr>
          <a:xfrm>
            <a:off x="7543800" y="2971800"/>
            <a:ext cx="1066800" cy="6096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1600" u="sng" dirty="0" smtClean="0">
                <a:solidFill>
                  <a:schemeClr val="tx2"/>
                </a:solidFill>
                <a:latin typeface="Arial Narrow" pitchFamily="34" charset="0"/>
                <a:ea typeface="ＭＳ Ｐゴシック" pitchFamily="-84" charset="-128"/>
                <a:cs typeface="ＭＳ Ｐゴシック" pitchFamily="-84" charset="-128"/>
              </a:rPr>
              <a:t>matrix</a:t>
            </a:r>
            <a:endParaRPr lang="en-US" sz="1600" u="sng" noProof="0" dirty="0" smtClean="0">
              <a:solidFill>
                <a:srgbClr val="00E100"/>
              </a:solidFill>
              <a:latin typeface="Arial Narrow" pitchFamily="34" charset="0"/>
              <a:ea typeface="ＭＳ Ｐゴシック" pitchFamily="-84" charset="-128"/>
              <a:cs typeface="ＭＳ Ｐゴシック" pitchFamily="-84" charset="-128"/>
            </a:endParaRPr>
          </a:p>
        </p:txBody>
      </p:sp>
      <p:sp>
        <p:nvSpPr>
          <p:cNvPr id="17" name="Rectangle 3"/>
          <p:cNvSpPr txBox="1">
            <a:spLocks noChangeArrowheads="1"/>
          </p:cNvSpPr>
          <p:nvPr/>
        </p:nvSpPr>
        <p:spPr>
          <a:xfrm>
            <a:off x="228600" y="685800"/>
            <a:ext cx="5562600" cy="533400"/>
          </a:xfrm>
          <a:prstGeom prst="rect">
            <a:avLst/>
          </a:prstGeom>
        </p:spPr>
        <p:txBody>
          <a:bodyPr vert="horz" lIns="91283" tIns="45642" rIns="91283" bIns="45642" rtlCol="0">
            <a:normAutofit fontScale="92500" lnSpcReduction="20000"/>
          </a:bodyPr>
          <a:lstStyle/>
          <a:p>
            <a:pPr indent="-342328">
              <a:spcBef>
                <a:spcPct val="20000"/>
              </a:spcBef>
              <a:buClr>
                <a:srgbClr val="80057A"/>
              </a:buClr>
              <a:buSzPct val="100000"/>
              <a:buFont typeface="Wingdings" charset="2"/>
              <a:buChar char="§"/>
              <a:defRPr/>
            </a:pPr>
            <a:r>
              <a:rPr lang="en-US" u="sng" dirty="0" smtClean="0">
                <a:solidFill>
                  <a:schemeClr val="tx2"/>
                </a:solidFill>
                <a:latin typeface="Arial Narrow" pitchFamily="34" charset="0"/>
                <a:ea typeface="ＭＳ Ｐゴシック" pitchFamily="-84" charset="-128"/>
                <a:cs typeface="ＭＳ Ｐゴシック" pitchFamily="-84" charset="-128"/>
              </a:rPr>
              <a:t>In case you were wondering: no, it is not a CorelDraw output </a:t>
            </a:r>
            <a:r>
              <a:rPr lang="en-US" u="sng" dirty="0" smtClean="0">
                <a:solidFill>
                  <a:schemeClr val="tx2"/>
                </a:solidFill>
                <a:latin typeface="Arial Narrow" pitchFamily="34" charset="0"/>
                <a:ea typeface="ＭＳ Ｐゴシック" pitchFamily="-84" charset="-128"/>
                <a:cs typeface="ＭＳ Ｐゴシック" pitchFamily="-84" charset="-128"/>
                <a:sym typeface="Wingdings"/>
              </a:rPr>
              <a:t></a:t>
            </a:r>
            <a:r>
              <a:rPr lang="en-US" u="sng" dirty="0" smtClean="0">
                <a:solidFill>
                  <a:schemeClr val="tx2"/>
                </a:solidFill>
                <a:latin typeface="Arial Narrow" pitchFamily="34" charset="0"/>
                <a:ea typeface="ＭＳ Ｐゴシック" pitchFamily="-84" charset="-128"/>
                <a:cs typeface="ＭＳ Ｐゴシック" pitchFamily="-84" charset="-128"/>
              </a:rPr>
              <a:t>; basically a collection of simple custom C classes in ROOT</a:t>
            </a:r>
            <a:endParaRPr lang="en-US" u="sng" dirty="0" smtClean="0">
              <a:solidFill>
                <a:schemeClr val="tx2"/>
              </a:solidFill>
              <a:latin typeface="Arial Narrow" pitchFamily="34" charset="0"/>
              <a:ea typeface="ＭＳ Ｐゴシック" pitchFamily="-84" charset="-128"/>
              <a:cs typeface="ＭＳ Ｐゴシック" pitchFamily="-84" charset="-128"/>
            </a:endParaRPr>
          </a:p>
        </p:txBody>
      </p:sp>
      <p:pic>
        <p:nvPicPr>
          <p:cNvPr id="5" name="Picture 4" descr="snowflake-rectangle.eps"/>
          <p:cNvPicPr>
            <a:picLocks noChangeAspect="1"/>
          </p:cNvPicPr>
          <p:nvPr/>
        </p:nvPicPr>
        <p:blipFill rotWithShape="1">
          <a:blip r:embed="rId3">
            <a:extLst>
              <a:ext uri="{28A0092B-C50C-407E-A947-70E740481C1C}">
                <a14:useLocalDpi xmlns:a14="http://schemas.microsoft.com/office/drawing/2010/main" val="0"/>
              </a:ext>
            </a:extLst>
          </a:blip>
          <a:srcRect l="37561" t="57332" r="37477" b="30667"/>
          <a:stretch/>
        </p:blipFill>
        <p:spPr>
          <a:xfrm>
            <a:off x="152400" y="1676400"/>
            <a:ext cx="1295400" cy="604073"/>
          </a:xfrm>
          <a:prstGeom prst="rect">
            <a:avLst/>
          </a:prstGeom>
        </p:spPr>
      </p:pic>
      <p:pic>
        <p:nvPicPr>
          <p:cNvPr id="6" name="Picture 5" descr="snowflake-pattern.eps"/>
          <p:cNvPicPr>
            <a:picLocks noChangeAspect="1"/>
          </p:cNvPicPr>
          <p:nvPr/>
        </p:nvPicPr>
        <p:blipFill rotWithShape="1">
          <a:blip r:embed="rId4">
            <a:extLst>
              <a:ext uri="{28A0092B-C50C-407E-A947-70E740481C1C}">
                <a14:useLocalDpi xmlns:a14="http://schemas.microsoft.com/office/drawing/2010/main" val="0"/>
              </a:ext>
            </a:extLst>
          </a:blip>
          <a:srcRect l="28511" t="56000" r="25833" b="17332"/>
          <a:stretch/>
        </p:blipFill>
        <p:spPr>
          <a:xfrm>
            <a:off x="2057400" y="1524000"/>
            <a:ext cx="1527048" cy="865183"/>
          </a:xfrm>
          <a:prstGeom prst="rect">
            <a:avLst/>
          </a:prstGeom>
        </p:spPr>
      </p:pic>
      <p:pic>
        <p:nvPicPr>
          <p:cNvPr id="8" name="Picture 7" descr="snowflake-pad.eps"/>
          <p:cNvPicPr>
            <a:picLocks noChangeAspect="1"/>
          </p:cNvPicPr>
          <p:nvPr/>
        </p:nvPicPr>
        <p:blipFill rotWithShape="1">
          <a:blip r:embed="rId5">
            <a:extLst>
              <a:ext uri="{28A0092B-C50C-407E-A947-70E740481C1C}">
                <a14:useLocalDpi xmlns:a14="http://schemas.microsoft.com/office/drawing/2010/main" val="0"/>
              </a:ext>
            </a:extLst>
          </a:blip>
          <a:srcRect l="1357" t="3998" r="22354" b="4240"/>
          <a:stretch/>
        </p:blipFill>
        <p:spPr>
          <a:xfrm rot="16200000">
            <a:off x="4252212" y="1005588"/>
            <a:ext cx="1648049" cy="1922873"/>
          </a:xfrm>
          <a:prstGeom prst="rect">
            <a:avLst/>
          </a:prstGeom>
        </p:spPr>
      </p:pic>
      <p:pic>
        <p:nvPicPr>
          <p:cNvPr id="9" name="Picture 8" descr="snowflake-matrix.eps"/>
          <p:cNvPicPr>
            <a:picLocks noChangeAspect="1"/>
          </p:cNvPicPr>
          <p:nvPr/>
        </p:nvPicPr>
        <p:blipFill rotWithShape="1">
          <a:blip r:embed="rId6">
            <a:extLst>
              <a:ext uri="{28A0092B-C50C-407E-A947-70E740481C1C}">
                <a14:useLocalDpi xmlns:a14="http://schemas.microsoft.com/office/drawing/2010/main" val="0"/>
              </a:ext>
            </a:extLst>
          </a:blip>
          <a:srcRect t="23564" r="27874" b="23550"/>
          <a:stretch/>
        </p:blipFill>
        <p:spPr>
          <a:xfrm>
            <a:off x="6781800" y="1143000"/>
            <a:ext cx="2249786" cy="1600200"/>
          </a:xfrm>
          <a:prstGeom prst="rect">
            <a:avLst/>
          </a:prstGeom>
        </p:spPr>
      </p:pic>
      <p:pic>
        <p:nvPicPr>
          <p:cNvPr id="18" name="Picture 17" descr="zigzag-polygon.eps"/>
          <p:cNvPicPr>
            <a:picLocks noChangeAspect="1"/>
          </p:cNvPicPr>
          <p:nvPr/>
        </p:nvPicPr>
        <p:blipFill rotWithShape="1">
          <a:blip r:embed="rId7">
            <a:extLst>
              <a:ext uri="{28A0092B-C50C-407E-A947-70E740481C1C}">
                <a14:useLocalDpi xmlns:a14="http://schemas.microsoft.com/office/drawing/2010/main" val="0"/>
              </a:ext>
            </a:extLst>
          </a:blip>
          <a:srcRect l="9116" t="66667" r="49110" b="22666"/>
          <a:stretch/>
        </p:blipFill>
        <p:spPr>
          <a:xfrm>
            <a:off x="152400" y="4191000"/>
            <a:ext cx="1415225" cy="350520"/>
          </a:xfrm>
          <a:prstGeom prst="rect">
            <a:avLst/>
          </a:prstGeom>
        </p:spPr>
      </p:pic>
      <p:pic>
        <p:nvPicPr>
          <p:cNvPr id="19" name="Picture 18" descr="zigzag-pattern.eps"/>
          <p:cNvPicPr>
            <a:picLocks noChangeAspect="1"/>
          </p:cNvPicPr>
          <p:nvPr/>
        </p:nvPicPr>
        <p:blipFill rotWithShape="1">
          <a:blip r:embed="rId8">
            <a:extLst>
              <a:ext uri="{28A0092B-C50C-407E-A947-70E740481C1C}">
                <a14:useLocalDpi xmlns:a14="http://schemas.microsoft.com/office/drawing/2010/main" val="0"/>
              </a:ext>
            </a:extLst>
          </a:blip>
          <a:srcRect l="9115" t="65334" r="49110" b="25333"/>
          <a:stretch/>
        </p:blipFill>
        <p:spPr>
          <a:xfrm>
            <a:off x="2133600" y="4191000"/>
            <a:ext cx="1447800" cy="313765"/>
          </a:xfrm>
          <a:prstGeom prst="rect">
            <a:avLst/>
          </a:prstGeom>
        </p:spPr>
      </p:pic>
      <p:pic>
        <p:nvPicPr>
          <p:cNvPr id="20" name="Picture 19" descr="zigzag-pad.eps"/>
          <p:cNvPicPr>
            <a:picLocks noChangeAspect="1"/>
          </p:cNvPicPr>
          <p:nvPr/>
        </p:nvPicPr>
        <p:blipFill rotWithShape="1">
          <a:blip r:embed="rId9">
            <a:extLst>
              <a:ext uri="{28A0092B-C50C-407E-A947-70E740481C1C}">
                <a14:useLocalDpi xmlns:a14="http://schemas.microsoft.com/office/drawing/2010/main" val="0"/>
              </a:ext>
            </a:extLst>
          </a:blip>
          <a:srcRect l="9115" t="11992" r="49110" b="26670"/>
          <a:stretch/>
        </p:blipFill>
        <p:spPr>
          <a:xfrm>
            <a:off x="4572000" y="3505200"/>
            <a:ext cx="1066801" cy="1519283"/>
          </a:xfrm>
          <a:prstGeom prst="rect">
            <a:avLst/>
          </a:prstGeom>
        </p:spPr>
      </p:pic>
      <p:pic>
        <p:nvPicPr>
          <p:cNvPr id="21" name="Picture 20" descr="zigzag-matrix.eps"/>
          <p:cNvPicPr>
            <a:picLocks noChangeAspect="1"/>
          </p:cNvPicPr>
          <p:nvPr/>
        </p:nvPicPr>
        <p:blipFill rotWithShape="1">
          <a:blip r:embed="rId10">
            <a:extLst>
              <a:ext uri="{28A0092B-C50C-407E-A947-70E740481C1C}">
                <a14:useLocalDpi xmlns:a14="http://schemas.microsoft.com/office/drawing/2010/main" val="0"/>
              </a:ext>
            </a:extLst>
          </a:blip>
          <a:srcRect l="-1" r="49171" b="66667"/>
          <a:stretch/>
        </p:blipFill>
        <p:spPr>
          <a:xfrm>
            <a:off x="6781800" y="3581400"/>
            <a:ext cx="2275941" cy="1447800"/>
          </a:xfrm>
          <a:prstGeom prst="rect">
            <a:avLst/>
          </a:prstGeom>
        </p:spPr>
      </p:pic>
    </p:spTree>
    <p:extLst>
      <p:ext uri="{BB962C8B-B14F-4D97-AF65-F5344CB8AC3E}">
        <p14:creationId xmlns:p14="http://schemas.microsoft.com/office/powerpoint/2010/main" val="22851090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Event simulation sequence</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11</a:t>
            </a:fld>
            <a:r>
              <a:rPr lang="en-US" dirty="0" smtClean="0"/>
              <a:t>/</a:t>
            </a:r>
            <a:r>
              <a:rPr lang="en-US" dirty="0" smtClean="0"/>
              <a:t>26</a:t>
            </a:r>
            <a:endParaRPr lang="ru-RU" dirty="0"/>
          </a:p>
        </p:txBody>
      </p:sp>
      <p:sp>
        <p:nvSpPr>
          <p:cNvPr id="8" name="Rectangle 3"/>
          <p:cNvSpPr txBox="1">
            <a:spLocks noChangeArrowheads="1"/>
          </p:cNvSpPr>
          <p:nvPr/>
        </p:nvSpPr>
        <p:spPr>
          <a:xfrm>
            <a:off x="152400" y="914400"/>
            <a:ext cx="8915400" cy="4114800"/>
          </a:xfrm>
          <a:prstGeom prst="rect">
            <a:avLst/>
          </a:prstGeom>
        </p:spPr>
        <p:txBody>
          <a:bodyPr vert="horz" lIns="91283" tIns="45642" rIns="91283" bIns="45642" rtlCol="0">
            <a:normAutofit/>
          </a:bodyPr>
          <a:lstStyle/>
          <a:p>
            <a:pPr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Uniformly s</a:t>
            </a:r>
            <a:r>
              <a:rPr lang="en-US" sz="2000" dirty="0" smtClean="0">
                <a:solidFill>
                  <a:schemeClr val="tx2"/>
                </a:solidFill>
                <a:latin typeface="Arial Narrow" pitchFamily="34" charset="0"/>
                <a:ea typeface="ＭＳ Ｐゴシック" pitchFamily="-84" charset="-128"/>
                <a:cs typeface="ＭＳ Ｐゴシック" pitchFamily="-84" charset="-128"/>
              </a:rPr>
              <a:t>imulate ring center XY-coordinates inside a hexagon area located at (0,0)</a:t>
            </a:r>
          </a:p>
          <a:p>
            <a:pPr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Simulate photon count (accordin</a:t>
            </a:r>
            <a:r>
              <a:rPr lang="en-US" sz="2000" dirty="0" smtClean="0">
                <a:solidFill>
                  <a:schemeClr val="tx2"/>
                </a:solidFill>
                <a:latin typeface="Arial Narrow" pitchFamily="34" charset="0"/>
                <a:ea typeface="ＭＳ Ｐゴシック" pitchFamily="-84" charset="-128"/>
                <a:cs typeface="ＭＳ Ｐゴシック" pitchFamily="-84" charset="-128"/>
              </a:rPr>
              <a:t>g to Poisson distribution)</a:t>
            </a:r>
          </a:p>
          <a:p>
            <a:pPr lvl="0"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For each photon </a:t>
            </a:r>
            <a:r>
              <a:rPr lang="en-US" sz="2000" dirty="0" smtClean="0">
                <a:solidFill>
                  <a:srgbClr val="E006D5"/>
                </a:solidFill>
                <a:latin typeface="Arial Narrow" pitchFamily="34" charset="0"/>
                <a:ea typeface="ＭＳ Ｐゴシック" pitchFamily="-84" charset="-128"/>
                <a:cs typeface="ＭＳ Ｐゴシック" pitchFamily="-84" charset="-128"/>
              </a:rPr>
              <a:t>separately</a:t>
            </a:r>
            <a:r>
              <a:rPr lang="en-US" sz="2000" dirty="0" smtClean="0">
                <a:solidFill>
                  <a:schemeClr val="tx2"/>
                </a:solidFill>
                <a:latin typeface="Arial Narrow" pitchFamily="34" charset="0"/>
                <a:ea typeface="ＭＳ Ｐゴシック" pitchFamily="-84" charset="-128"/>
                <a:cs typeface="ＭＳ Ｐゴシック" pitchFamily="-84" charset="-128"/>
              </a:rPr>
              <a:t>:</a:t>
            </a:r>
            <a:endParaRPr lang="en-US" sz="2000" dirty="0" smtClean="0">
              <a:solidFill>
                <a:schemeClr val="tx2"/>
              </a:solidFill>
              <a:latin typeface="Arial Narrow" pitchFamily="34" charset="0"/>
              <a:ea typeface="ＭＳ Ｐゴシック" pitchFamily="-84" charset="-128"/>
              <a:cs typeface="ＭＳ Ｐゴシック" pitchFamily="-84" charset="-128"/>
            </a:endParaRP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kumimoji="0" lang="en-US" b="0" i="0" u="none" strike="noStrike" kern="1200" cap="none" spc="0" normalizeH="0" baseline="0" noProof="0" dirty="0" smtClean="0">
                <a:ln>
                  <a:noFill/>
                </a:ln>
                <a:solidFill>
                  <a:schemeClr val="tx2"/>
                </a:solidFill>
                <a:effectLst/>
                <a:uLnTx/>
                <a:uFillTx/>
                <a:latin typeface="Arial Narrow" pitchFamily="34" charset="0"/>
                <a:ea typeface="ＭＳ Ｐゴシック" pitchFamily="-84" charset="-128"/>
                <a:cs typeface="ＭＳ Ｐゴシック" pitchFamily="-84" charset="-128"/>
              </a:rPr>
              <a:t>Simulate </a:t>
            </a:r>
            <a:r>
              <a:rPr kumimoji="0" lang="en-US" b="0" i="0" u="none" strike="noStrike" kern="1200" cap="none" spc="0" normalizeH="0" baseline="0" noProof="0" dirty="0" err="1" smtClean="0">
                <a:ln>
                  <a:noFill/>
                </a:ln>
                <a:solidFill>
                  <a:schemeClr val="tx2"/>
                </a:solidFill>
                <a:effectLst/>
                <a:uLnTx/>
                <a:uFillTx/>
                <a:latin typeface="Arial Narrow" pitchFamily="34" charset="0"/>
                <a:ea typeface="ＭＳ Ｐゴシック" pitchFamily="-84" charset="-128"/>
                <a:cs typeface="ＭＳ Ｐゴシック" pitchFamily="-84" charset="-128"/>
              </a:rPr>
              <a:t>asimuthal</a:t>
            </a:r>
            <a:r>
              <a:rPr kumimoji="0" lang="en-US" b="0" i="0" u="none" strike="noStrike" kern="1200" cap="none" spc="0" normalizeH="0" baseline="0" noProof="0" dirty="0" smtClean="0">
                <a:ln>
                  <a:noFill/>
                </a:ln>
                <a:solidFill>
                  <a:schemeClr val="tx2"/>
                </a:solidFill>
                <a:effectLst/>
                <a:uLnTx/>
                <a:uFillTx/>
                <a:latin typeface="Arial Narrow" pitchFamily="34" charset="0"/>
                <a:ea typeface="ＭＳ Ｐゴシック" pitchFamily="-84" charset="-128"/>
                <a:cs typeface="ＭＳ Ｐゴシック" pitchFamily="-84" charset="-128"/>
              </a:rPr>
              <a:t> angle</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noProof="0" dirty="0" smtClean="0">
                <a:solidFill>
                  <a:schemeClr val="tx2"/>
                </a:solidFill>
                <a:latin typeface="Arial Narrow" pitchFamily="34" charset="0"/>
                <a:ea typeface="ＭＳ Ｐゴシック" pitchFamily="-84" charset="-128"/>
                <a:cs typeface="ＭＳ Ｐゴシック" pitchFamily="-84" charset="-128"/>
              </a:rPr>
              <a:t>Simulate N electrons according to the pre-defined gain (sample 2D </a:t>
            </a:r>
            <a:r>
              <a:rPr lang="en-US" noProof="0" dirty="0" err="1" smtClean="0">
                <a:solidFill>
                  <a:schemeClr val="tx2"/>
                </a:solidFill>
                <a:latin typeface="Arial Narrow" pitchFamily="34" charset="0"/>
                <a:ea typeface="ＭＳ Ｐゴシック" pitchFamily="-84" charset="-128"/>
                <a:cs typeface="ＭＳ Ｐゴシック" pitchFamily="-84" charset="-128"/>
              </a:rPr>
              <a:t>gaussian</a:t>
            </a:r>
            <a:r>
              <a:rPr lang="en-US" noProof="0" dirty="0" smtClean="0">
                <a:solidFill>
                  <a:schemeClr val="tx2"/>
                </a:solidFill>
                <a:latin typeface="Arial Narrow" pitchFamily="34" charset="0"/>
                <a:ea typeface="ＭＳ Ｐゴシック" pitchFamily="-84" charset="-128"/>
                <a:cs typeface="ＭＳ Ｐゴシック" pitchFamily="-84" charset="-128"/>
              </a:rPr>
              <a:t> distribution with given fixed sigma around photon location -&gt; obtain XY-coordinates -&gt; allocate each electron to the pad which contains these (</a:t>
            </a:r>
            <a:r>
              <a:rPr lang="en-US" noProof="0" dirty="0" err="1" smtClean="0">
                <a:solidFill>
                  <a:schemeClr val="tx2"/>
                </a:solidFill>
                <a:latin typeface="Arial Narrow" pitchFamily="34" charset="0"/>
                <a:ea typeface="ＭＳ Ｐゴシック" pitchFamily="-84" charset="-128"/>
                <a:cs typeface="ＭＳ Ｐゴシック" pitchFamily="-84" charset="-128"/>
              </a:rPr>
              <a:t>x,y</a:t>
            </a:r>
            <a:r>
              <a:rPr lang="en-US" noProof="0" dirty="0" smtClean="0">
                <a:solidFill>
                  <a:schemeClr val="tx2"/>
                </a:solidFill>
                <a:latin typeface="Arial Narrow" pitchFamily="34" charset="0"/>
                <a:ea typeface="ＭＳ Ｐゴシック" pitchFamily="-84" charset="-128"/>
                <a:cs typeface="ＭＳ Ｐゴシック" pitchFamily="-84" charset="-128"/>
              </a:rPr>
              <a:t>) -&gt; so accumulate expected charge per pad)</a:t>
            </a:r>
            <a:endParaRPr lang="en-US" noProof="0" dirty="0" smtClean="0">
              <a:solidFill>
                <a:schemeClr val="tx2"/>
              </a:solidFill>
              <a:latin typeface="Arial Narrow" pitchFamily="34" charset="0"/>
              <a:ea typeface="ＭＳ Ｐゴシック" pitchFamily="-84" charset="-128"/>
              <a:cs typeface="ＭＳ Ｐゴシック" pitchFamily="-84" charset="-128"/>
            </a:endParaRP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noProof="0" dirty="0" smtClean="0">
                <a:solidFill>
                  <a:schemeClr val="tx2"/>
                </a:solidFill>
                <a:latin typeface="Arial Narrow" pitchFamily="34" charset="0"/>
                <a:ea typeface="ＭＳ Ｐゴシック" pitchFamily="-84" charset="-128"/>
                <a:cs typeface="ＭＳ Ｐゴシック" pitchFamily="-84" charset="-128"/>
              </a:rPr>
              <a:t>Simulate noise (sample </a:t>
            </a:r>
            <a:r>
              <a:rPr lang="en-US" noProof="0" dirty="0" err="1" smtClean="0">
                <a:solidFill>
                  <a:schemeClr val="tx2"/>
                </a:solidFill>
                <a:latin typeface="Arial Narrow" pitchFamily="34" charset="0"/>
                <a:ea typeface="ＭＳ Ｐゴシック" pitchFamily="-84" charset="-128"/>
                <a:cs typeface="ＭＳ Ｐゴシック" pitchFamily="-84" charset="-128"/>
              </a:rPr>
              <a:t>gaussian</a:t>
            </a:r>
            <a:r>
              <a:rPr lang="en-US" noProof="0" dirty="0" smtClean="0">
                <a:solidFill>
                  <a:schemeClr val="tx2"/>
                </a:solidFill>
                <a:latin typeface="Arial Narrow" pitchFamily="34" charset="0"/>
                <a:ea typeface="ＭＳ Ｐゴシック" pitchFamily="-84" charset="-128"/>
                <a:cs typeface="ＭＳ Ｐゴシック" pitchFamily="-84" charset="-128"/>
              </a:rPr>
              <a:t> with 0 mean and given sigma) for each pad separately and add to the accumulated charge</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dirty="0" smtClean="0">
                <a:solidFill>
                  <a:schemeClr val="tx2"/>
                </a:solidFill>
                <a:latin typeface="Arial Narrow" pitchFamily="34" charset="0"/>
                <a:ea typeface="ＭＳ Ｐゴシック" pitchFamily="-84" charset="-128"/>
                <a:cs typeface="ＭＳ Ｐゴシック" pitchFamily="-84" charset="-128"/>
              </a:rPr>
              <a:t>Estimate ring-center-to-photon distance and respective 2D covariance matrix (see next slide)</a:t>
            </a:r>
          </a:p>
          <a:p>
            <a:pPr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Estimate ring radius as a weighted mean over all photons (where covariance matrices are projected onto the respective ring-center-to-photon direction)</a:t>
            </a:r>
          </a:p>
        </p:txBody>
      </p:sp>
      <p:sp>
        <p:nvSpPr>
          <p:cNvPr id="9" name="TextBox 8"/>
          <p:cNvSpPr txBox="1"/>
          <p:nvPr/>
        </p:nvSpPr>
        <p:spPr>
          <a:xfrm>
            <a:off x="1066800" y="5181600"/>
            <a:ext cx="8054622" cy="400110"/>
          </a:xfrm>
          <a:prstGeom prst="rect">
            <a:avLst/>
          </a:prstGeom>
          <a:noFill/>
        </p:spPr>
        <p:txBody>
          <a:bodyPr wrap="square" rtlCol="0">
            <a:spAutoFit/>
          </a:bodyPr>
          <a:lstStyle/>
          <a:p>
            <a:r>
              <a:rPr lang="en-US" sz="2000" dirty="0" smtClean="0">
                <a:solidFill>
                  <a:srgbClr val="008000"/>
                </a:solidFill>
              </a:rPr>
              <a:t>-&gt; </a:t>
            </a:r>
            <a:r>
              <a:rPr lang="en-US" sz="2000" dirty="0" smtClean="0">
                <a:solidFill>
                  <a:srgbClr val="008000"/>
                </a:solidFill>
              </a:rPr>
              <a:t>these two pages are for the sake of completeness only …</a:t>
            </a:r>
            <a:endParaRPr lang="en-US" sz="2000" dirty="0">
              <a:solidFill>
                <a:srgbClr val="008000"/>
              </a:solidFill>
            </a:endParaRPr>
          </a:p>
        </p:txBody>
      </p:sp>
    </p:spTree>
    <p:extLst>
      <p:ext uri="{BB962C8B-B14F-4D97-AF65-F5344CB8AC3E}">
        <p14:creationId xmlns:p14="http://schemas.microsoft.com/office/powerpoint/2010/main" val="28975081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Single photon reconstruction sequence</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12</a:t>
            </a:fld>
            <a:r>
              <a:rPr lang="en-US" dirty="0" smtClean="0"/>
              <a:t>/</a:t>
            </a:r>
            <a:r>
              <a:rPr lang="en-US" dirty="0" smtClean="0"/>
              <a:t>26</a:t>
            </a:r>
            <a:endParaRPr lang="ru-RU" dirty="0"/>
          </a:p>
        </p:txBody>
      </p:sp>
      <p:sp>
        <p:nvSpPr>
          <p:cNvPr id="8" name="Rectangle 3"/>
          <p:cNvSpPr txBox="1">
            <a:spLocks noChangeArrowheads="1"/>
          </p:cNvSpPr>
          <p:nvPr/>
        </p:nvSpPr>
        <p:spPr>
          <a:xfrm>
            <a:off x="76200" y="838200"/>
            <a:ext cx="9067800" cy="5334000"/>
          </a:xfrm>
          <a:prstGeom prst="rect">
            <a:avLst/>
          </a:prstGeom>
        </p:spPr>
        <p:txBody>
          <a:bodyPr vert="horz" lIns="91283" tIns="45642" rIns="91283" bIns="45642" rtlCol="0">
            <a:normAutofit/>
          </a:bodyPr>
          <a:lstStyle/>
          <a:p>
            <a:pPr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Select pad with the highest accumulated charge</a:t>
            </a:r>
          </a:p>
          <a:p>
            <a:pPr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If there are no neighboring pads with charge above given threshold, consider a single pad cluster: take photon coordinates as the center of this pad</a:t>
            </a:r>
          </a:p>
          <a:p>
            <a:pPr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 </a:t>
            </a:r>
            <a:r>
              <a:rPr lang="en-US" sz="2000" dirty="0" smtClean="0">
                <a:solidFill>
                  <a:schemeClr val="tx2"/>
                </a:solidFill>
                <a:latin typeface="Arial Narrow" pitchFamily="34" charset="0"/>
                <a:ea typeface="ＭＳ Ｐゴシック" pitchFamily="-84" charset="-128"/>
                <a:cs typeface="ＭＳ Ｐゴシック" pitchFamily="-84" charset="-128"/>
              </a:rPr>
              <a:t>If there is (are) neighbor pad(s) above threshold, take only the one with the highest charge and consider a two-pad cluster with the “main” pad</a:t>
            </a:r>
          </a:p>
          <a:p>
            <a:pPr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If in “rhombus reconstruction mode”, take photon coordinates right in between of the two cluster pads; in “zigzag reconstruction mode”  calculate coordinate </a:t>
            </a:r>
            <a:r>
              <a:rPr lang="en-US" sz="2000" dirty="0" smtClean="0">
                <a:solidFill>
                  <a:schemeClr val="tx2"/>
                </a:solidFill>
                <a:latin typeface="Arial Narrow" pitchFamily="34" charset="0"/>
                <a:ea typeface="ＭＳ Ｐゴシック" pitchFamily="-84" charset="-128"/>
                <a:cs typeface="ＭＳ Ｐゴシック" pitchFamily="-84" charset="-128"/>
              </a:rPr>
              <a:t>along pad-to-pad direction according to the linear weighting scheme</a:t>
            </a:r>
            <a:r>
              <a:rPr lang="en-US" sz="2000" noProof="0" dirty="0" smtClean="0">
                <a:solidFill>
                  <a:schemeClr val="tx2"/>
                </a:solidFill>
                <a:latin typeface="Arial Narrow" pitchFamily="34" charset="0"/>
                <a:ea typeface="ＭＳ Ｐゴシック" pitchFamily="-84" charset="-128"/>
                <a:cs typeface="ＭＳ Ｐゴシック" pitchFamily="-84" charset="-128"/>
              </a:rPr>
              <a:t> using accumulated charges as weights</a:t>
            </a:r>
          </a:p>
          <a:p>
            <a:pPr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lang="en-US" sz="2000" dirty="0">
              <a:solidFill>
                <a:schemeClr val="tx2"/>
              </a:solidFill>
              <a:latin typeface="Arial Narrow" pitchFamily="34" charset="0"/>
              <a:ea typeface="ＭＳ Ｐゴシック" pitchFamily="-84" charset="-128"/>
              <a:cs typeface="ＭＳ Ｐゴシック" pitchFamily="-84" charset="-128"/>
            </a:endParaRPr>
          </a:p>
          <a:p>
            <a:pPr indent="-342328">
              <a:spcBef>
                <a:spcPct val="20000"/>
              </a:spcBef>
              <a:buClr>
                <a:srgbClr val="80057A"/>
              </a:buClr>
              <a:buSzPct val="100000"/>
              <a:buFont typeface="Wingdings" charset="2"/>
              <a:buChar char="§"/>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Covariance matrices</a:t>
            </a:r>
            <a:r>
              <a:rPr lang="en-US" sz="2000" dirty="0">
                <a:solidFill>
                  <a:schemeClr val="tx2"/>
                </a:solidFill>
                <a:latin typeface="Arial Narrow" pitchFamily="34" charset="0"/>
                <a:ea typeface="ＭＳ Ｐゴシック" pitchFamily="-84" charset="-128"/>
                <a:cs typeface="ＭＳ Ｐゴシック" pitchFamily="-84" charset="-128"/>
              </a:rPr>
              <a:t>: </a:t>
            </a:r>
            <a:endParaRPr lang="en-US" sz="2000" dirty="0" smtClean="0">
              <a:solidFill>
                <a:schemeClr val="tx2"/>
              </a:solidFill>
              <a:latin typeface="Arial Narrow" pitchFamily="34" charset="0"/>
              <a:ea typeface="ＭＳ Ｐゴシック" pitchFamily="-84" charset="-128"/>
              <a:cs typeface="ＭＳ Ｐゴシック" pitchFamily="-84" charset="-128"/>
            </a:endParaRPr>
          </a:p>
          <a:p>
            <a:pPr marL="731520" indent="-342328">
              <a:spcBef>
                <a:spcPct val="20000"/>
              </a:spcBef>
              <a:buClr>
                <a:srgbClr val="80057A"/>
              </a:buClr>
              <a:buSzPct val="100000"/>
              <a:buFont typeface="Wingdings" charset="2"/>
              <a:buChar char="§"/>
              <a:defRPr/>
            </a:pPr>
            <a:r>
              <a:rPr lang="en-US" dirty="0" smtClean="0">
                <a:solidFill>
                  <a:schemeClr val="tx2"/>
                </a:solidFill>
                <a:latin typeface="Arial Narrow" pitchFamily="34" charset="0"/>
                <a:ea typeface="ＭＳ Ｐゴシック" pitchFamily="-84" charset="-128"/>
                <a:cs typeface="ＭＳ Ｐゴシック" pitchFamily="-84" charset="-128"/>
              </a:rPr>
              <a:t>in “rhombus” mode all weights are taken to be 1.0 (no tricks)</a:t>
            </a:r>
          </a:p>
          <a:p>
            <a:pPr marL="731520" indent="-342328">
              <a:spcBef>
                <a:spcPct val="20000"/>
              </a:spcBef>
              <a:buClr>
                <a:srgbClr val="80057A"/>
              </a:buClr>
              <a:buSzPct val="100000"/>
              <a:buFont typeface="Wingdings" charset="2"/>
              <a:buChar char="§"/>
              <a:defRPr/>
            </a:pPr>
            <a:r>
              <a:rPr lang="en-US" dirty="0">
                <a:solidFill>
                  <a:schemeClr val="tx2"/>
                </a:solidFill>
                <a:latin typeface="Arial Narrow" pitchFamily="34" charset="0"/>
                <a:ea typeface="ＭＳ Ｐゴシック" pitchFamily="-84" charset="-128"/>
                <a:cs typeface="ＭＳ Ｐゴシック" pitchFamily="-84" charset="-128"/>
              </a:rPr>
              <a:t>i</a:t>
            </a:r>
            <a:r>
              <a:rPr lang="en-US" dirty="0" smtClean="0">
                <a:solidFill>
                  <a:schemeClr val="tx2"/>
                </a:solidFill>
                <a:latin typeface="Arial Narrow" pitchFamily="34" charset="0"/>
                <a:ea typeface="ＭＳ Ｐゴシック" pitchFamily="-84" charset="-128"/>
                <a:cs typeface="ＭＳ Ｐゴシック" pitchFamily="-84" charset="-128"/>
              </a:rPr>
              <a:t>n “zigzag mode” single-hit clusters will be assigned a symmetric </a:t>
            </a:r>
            <a:r>
              <a:rPr lang="en-US" dirty="0">
                <a:solidFill>
                  <a:schemeClr val="tx2"/>
                </a:solidFill>
                <a:latin typeface="Arial Narrow" pitchFamily="34" charset="0"/>
                <a:ea typeface="ＭＳ Ｐゴシック" pitchFamily="-84" charset="-128"/>
                <a:cs typeface="ＭＳ Ｐゴシック" pitchFamily="-84" charset="-128"/>
              </a:rPr>
              <a:t>covariance matrix roughly matching pad central spot </a:t>
            </a:r>
            <a:r>
              <a:rPr lang="en-US" dirty="0" smtClean="0">
                <a:solidFill>
                  <a:schemeClr val="tx2"/>
                </a:solidFill>
                <a:latin typeface="Arial Narrow" pitchFamily="34" charset="0"/>
                <a:ea typeface="ＭＳ Ｐゴシック" pitchFamily="-84" charset="-128"/>
                <a:cs typeface="ＭＳ Ｐゴシック" pitchFamily="-84" charset="-128"/>
              </a:rPr>
              <a:t>size; two-pad clusters will be given properly oriented diagonal 2D matrices with roughly “diamond band”-equivalent resolution in one direction and rhombus-width-matching resolution in the other one</a:t>
            </a:r>
            <a:endParaRPr lang="en-US" dirty="0">
              <a:solidFill>
                <a:schemeClr val="tx2"/>
              </a:solidFill>
              <a:latin typeface="Arial Narrow" pitchFamily="34" charset="0"/>
              <a:ea typeface="ＭＳ Ｐゴシック" pitchFamily="-84" charset="-128"/>
              <a:cs typeface="ＭＳ Ｐゴシック" pitchFamily="-84" charset="-128"/>
            </a:endParaRPr>
          </a:p>
          <a:p>
            <a:pPr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32291472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304800" y="0"/>
            <a:ext cx="9753600" cy="762000"/>
          </a:xfrm>
        </p:spPr>
        <p:txBody>
          <a:bodyPr>
            <a:noAutofit/>
          </a:bodyPr>
          <a:lstStyle/>
          <a:p>
            <a:pPr eaLnBrk="1" hangingPunct="1"/>
            <a:r>
              <a:rPr lang="en-US" sz="4800" b="0" dirty="0" smtClean="0">
                <a:latin typeface="Arial Narrow"/>
                <a:ea typeface="ＭＳ Ｐゴシック" pitchFamily="-84" charset="-128"/>
                <a:cs typeface="Arial Narrow"/>
              </a:rPr>
              <a:t>“Snowflake”: r</a:t>
            </a:r>
            <a:r>
              <a:rPr lang="en-US" sz="4800" b="0" dirty="0" smtClean="0">
                <a:latin typeface="Arial Narrow"/>
                <a:ea typeface="ＭＳ Ｐゴシック" pitchFamily="-84" charset="-128"/>
                <a:cs typeface="Arial Narrow"/>
              </a:rPr>
              <a:t>ing radius resolution</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13</a:t>
            </a:fld>
            <a:r>
              <a:rPr lang="en-US" dirty="0" smtClean="0"/>
              <a:t>/</a:t>
            </a:r>
            <a:r>
              <a:rPr lang="en-US" dirty="0" smtClean="0"/>
              <a:t>26</a:t>
            </a:r>
            <a:endParaRPr lang="ru-RU" dirty="0"/>
          </a:p>
        </p:txBody>
      </p:sp>
      <p:sp>
        <p:nvSpPr>
          <p:cNvPr id="11" name="Rectangle 3"/>
          <p:cNvSpPr txBox="1">
            <a:spLocks noChangeArrowheads="1"/>
          </p:cNvSpPr>
          <p:nvPr/>
        </p:nvSpPr>
        <p:spPr>
          <a:xfrm>
            <a:off x="914400" y="4876800"/>
            <a:ext cx="2362200" cy="6096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1600" u="sng" dirty="0" smtClean="0">
                <a:solidFill>
                  <a:schemeClr val="tx2"/>
                </a:solidFill>
                <a:latin typeface="Arial Narrow" pitchFamily="34" charset="0"/>
                <a:ea typeface="ＭＳ Ｐゴシック" pitchFamily="-84" charset="-128"/>
                <a:cs typeface="ＭＳ Ｐゴシック" pitchFamily="-84" charset="-128"/>
              </a:rPr>
              <a:t>rhombus </a:t>
            </a:r>
            <a:r>
              <a:rPr lang="en-US" sz="1600" u="sng" dirty="0" smtClean="0">
                <a:solidFill>
                  <a:schemeClr val="tx2"/>
                </a:solidFill>
                <a:latin typeface="Arial Narrow" pitchFamily="34" charset="0"/>
                <a:ea typeface="ＭＳ Ｐゴシック" pitchFamily="-84" charset="-128"/>
                <a:cs typeface="ＭＳ Ｐゴシック" pitchFamily="-84" charset="-128"/>
              </a:rPr>
              <a:t>mode: </a:t>
            </a:r>
            <a:r>
              <a:rPr lang="en-US" sz="1600" u="sng" dirty="0" smtClean="0">
                <a:solidFill>
                  <a:srgbClr val="00E100"/>
                </a:solidFill>
                <a:latin typeface="Arial Narrow" pitchFamily="34" charset="0"/>
                <a:ea typeface="ＭＳ Ｐゴシック" pitchFamily="-84" charset="-128"/>
                <a:cs typeface="ＭＳ Ｐゴシック" pitchFamily="-84" charset="-128"/>
              </a:rPr>
              <a:t>~250 </a:t>
            </a:r>
            <a:r>
              <a:rPr lang="en-US" sz="1600" u="sng" dirty="0" smtClean="0">
                <a:solidFill>
                  <a:srgbClr val="00E100"/>
                </a:solidFill>
                <a:latin typeface="Arial Narrow" pitchFamily="34" charset="0"/>
                <a:ea typeface="ＭＳ Ｐゴシック" pitchFamily="-84" charset="-128"/>
                <a:cs typeface="ＭＳ Ｐゴシック" pitchFamily="-84" charset="-128"/>
              </a:rPr>
              <a:t>um</a:t>
            </a:r>
            <a:endParaRPr lang="en-US" sz="1600" u="sng" noProof="0" dirty="0" smtClean="0">
              <a:solidFill>
                <a:srgbClr val="00E100"/>
              </a:solidFill>
              <a:latin typeface="Arial Narrow" pitchFamily="34" charset="0"/>
              <a:ea typeface="ＭＳ Ｐゴシック" pitchFamily="-84" charset="-128"/>
              <a:cs typeface="ＭＳ Ｐゴシック" pitchFamily="-84" charset="-128"/>
            </a:endParaRPr>
          </a:p>
        </p:txBody>
      </p:sp>
      <p:sp>
        <p:nvSpPr>
          <p:cNvPr id="13" name="Rectangle 3"/>
          <p:cNvSpPr txBox="1">
            <a:spLocks noChangeArrowheads="1"/>
          </p:cNvSpPr>
          <p:nvPr/>
        </p:nvSpPr>
        <p:spPr>
          <a:xfrm>
            <a:off x="152400" y="914400"/>
            <a:ext cx="8915400" cy="3810000"/>
          </a:xfrm>
          <a:prstGeom prst="rect">
            <a:avLst/>
          </a:prstGeom>
        </p:spPr>
        <p:txBody>
          <a:bodyPr vert="horz" lIns="91283" tIns="45642" rIns="91283" bIns="45642" rtlCol="0">
            <a:normAutofit/>
          </a:bodyPr>
          <a:lstStyle/>
          <a:p>
            <a:pPr indent="-342328">
              <a:spcBef>
                <a:spcPct val="20000"/>
              </a:spcBef>
              <a:buClr>
                <a:srgbClr val="80057A"/>
              </a:buClr>
              <a:buSzPct val="100000"/>
              <a:buFont typeface="Wingdings" charset="2"/>
              <a:buChar char="§"/>
              <a:defRPr/>
            </a:pPr>
            <a:r>
              <a:rPr lang="en-US" sz="2000" u="sng" dirty="0" smtClean="0">
                <a:solidFill>
                  <a:schemeClr val="tx2"/>
                </a:solidFill>
                <a:latin typeface="Arial Narrow" pitchFamily="34" charset="0"/>
                <a:ea typeface="ＭＳ Ｐゴシック" pitchFamily="-84" charset="-128"/>
                <a:cs typeface="ＭＳ Ｐゴシック" pitchFamily="-84" charset="-128"/>
              </a:rPr>
              <a:t>Make estimates for this “ideal” pattern first</a:t>
            </a:r>
            <a:endParaRPr lang="en-US" sz="2000" u="sng" dirty="0" smtClean="0">
              <a:solidFill>
                <a:schemeClr val="tx2"/>
              </a:solidFill>
              <a:latin typeface="Arial Narrow" pitchFamily="34" charset="0"/>
              <a:ea typeface="ＭＳ Ｐゴシック" pitchFamily="-84" charset="-128"/>
              <a:cs typeface="ＭＳ Ｐゴシック" pitchFamily="-84" charset="-128"/>
            </a:endParaRPr>
          </a:p>
        </p:txBody>
      </p:sp>
      <p:sp>
        <p:nvSpPr>
          <p:cNvPr id="14" name="TextBox 13"/>
          <p:cNvSpPr txBox="1"/>
          <p:nvPr/>
        </p:nvSpPr>
        <p:spPr>
          <a:xfrm>
            <a:off x="609600" y="5562600"/>
            <a:ext cx="8839200" cy="400110"/>
          </a:xfrm>
          <a:prstGeom prst="rect">
            <a:avLst/>
          </a:prstGeom>
          <a:noFill/>
        </p:spPr>
        <p:txBody>
          <a:bodyPr wrap="square" rtlCol="0">
            <a:spAutoFit/>
          </a:bodyPr>
          <a:lstStyle/>
          <a:p>
            <a:r>
              <a:rPr lang="en-US" sz="2000" dirty="0" smtClean="0">
                <a:solidFill>
                  <a:srgbClr val="008000"/>
                </a:solidFill>
              </a:rPr>
              <a:t>-</a:t>
            </a:r>
            <a:r>
              <a:rPr lang="en-US" sz="2000" dirty="0" smtClean="0">
                <a:solidFill>
                  <a:srgbClr val="008000"/>
                </a:solidFill>
              </a:rPr>
              <a:t>&gt; so indeed it works: compare to </a:t>
            </a:r>
            <a:r>
              <a:rPr lang="en-US" sz="2000" dirty="0" smtClean="0">
                <a:solidFill>
                  <a:srgbClr val="FF0000"/>
                </a:solidFill>
              </a:rPr>
              <a:t>~400 </a:t>
            </a:r>
            <a:r>
              <a:rPr lang="en-US" sz="2000" dirty="0" smtClean="0">
                <a:solidFill>
                  <a:srgbClr val="FF0000"/>
                </a:solidFill>
                <a:latin typeface="Symbol" charset="2"/>
                <a:cs typeface="Symbol" charset="2"/>
              </a:rPr>
              <a:t>m</a:t>
            </a:r>
            <a:r>
              <a:rPr lang="en-US" sz="2000" dirty="0" smtClean="0">
                <a:solidFill>
                  <a:srgbClr val="FF0000"/>
                </a:solidFill>
              </a:rPr>
              <a:t>m </a:t>
            </a:r>
            <a:r>
              <a:rPr lang="en-US" sz="2000" dirty="0" smtClean="0">
                <a:solidFill>
                  <a:srgbClr val="008000"/>
                </a:solidFill>
              </a:rPr>
              <a:t>in hexagon (binary) mode</a:t>
            </a:r>
            <a:endParaRPr lang="en-US" sz="2000" dirty="0">
              <a:solidFill>
                <a:srgbClr val="008000"/>
              </a:solidFill>
            </a:endParaRPr>
          </a:p>
        </p:txBody>
      </p:sp>
      <p:sp>
        <p:nvSpPr>
          <p:cNvPr id="15" name="Rectangle 3"/>
          <p:cNvSpPr txBox="1">
            <a:spLocks noChangeArrowheads="1"/>
          </p:cNvSpPr>
          <p:nvPr/>
        </p:nvSpPr>
        <p:spPr>
          <a:xfrm>
            <a:off x="6096000" y="4876800"/>
            <a:ext cx="2362200" cy="6096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1600" u="sng" dirty="0" smtClean="0">
                <a:solidFill>
                  <a:schemeClr val="tx2"/>
                </a:solidFill>
                <a:latin typeface="Arial Narrow" pitchFamily="34" charset="0"/>
                <a:ea typeface="ＭＳ Ｐゴシック" pitchFamily="-84" charset="-128"/>
                <a:cs typeface="ＭＳ Ｐゴシック" pitchFamily="-84" charset="-128"/>
              </a:rPr>
              <a:t>zigzag </a:t>
            </a:r>
            <a:r>
              <a:rPr lang="en-US" sz="1600" u="sng" dirty="0" smtClean="0">
                <a:solidFill>
                  <a:schemeClr val="tx2"/>
                </a:solidFill>
                <a:latin typeface="Arial Narrow" pitchFamily="34" charset="0"/>
                <a:ea typeface="ＭＳ Ｐゴシック" pitchFamily="-84" charset="-128"/>
                <a:cs typeface="ＭＳ Ｐゴシック" pitchFamily="-84" charset="-128"/>
              </a:rPr>
              <a:t>mode: </a:t>
            </a:r>
            <a:r>
              <a:rPr lang="en-US" sz="1600" u="sng" dirty="0" smtClean="0">
                <a:solidFill>
                  <a:srgbClr val="00E100"/>
                </a:solidFill>
                <a:latin typeface="Arial Narrow" pitchFamily="34" charset="0"/>
                <a:ea typeface="ＭＳ Ｐゴシック" pitchFamily="-84" charset="-128"/>
                <a:cs typeface="ＭＳ Ｐゴシック" pitchFamily="-84" charset="-128"/>
              </a:rPr>
              <a:t>~</a:t>
            </a:r>
            <a:r>
              <a:rPr lang="en-US" sz="1600" u="sng" dirty="0" smtClean="0">
                <a:solidFill>
                  <a:srgbClr val="00E100"/>
                </a:solidFill>
                <a:latin typeface="Arial Narrow" pitchFamily="34" charset="0"/>
                <a:ea typeface="ＭＳ Ｐゴシック" pitchFamily="-84" charset="-128"/>
                <a:cs typeface="ＭＳ Ｐゴシック" pitchFamily="-84" charset="-128"/>
              </a:rPr>
              <a:t>17</a:t>
            </a:r>
            <a:r>
              <a:rPr lang="en-US" sz="1600" u="sng" dirty="0" smtClean="0">
                <a:solidFill>
                  <a:srgbClr val="00E100"/>
                </a:solidFill>
                <a:latin typeface="Arial Narrow" pitchFamily="34" charset="0"/>
                <a:ea typeface="ＭＳ Ｐゴシック" pitchFamily="-84" charset="-128"/>
                <a:cs typeface="ＭＳ Ｐゴシック" pitchFamily="-84" charset="-128"/>
              </a:rPr>
              <a:t>0 um</a:t>
            </a:r>
            <a:endParaRPr lang="en-US" sz="1600" noProof="0" dirty="0" smtClean="0">
              <a:solidFill>
                <a:schemeClr val="tx2"/>
              </a:solidFill>
              <a:latin typeface="Arial Narrow" pitchFamily="34" charset="0"/>
              <a:ea typeface="ＭＳ Ｐゴシック" pitchFamily="-84" charset="-128"/>
              <a:cs typeface="ＭＳ Ｐゴシック" pitchFamily="-84" charset="-128"/>
            </a:endParaRPr>
          </a:p>
          <a:p>
            <a:pPr lvl="0">
              <a:spcBef>
                <a:spcPct val="20000"/>
              </a:spcBef>
              <a:buClr>
                <a:srgbClr val="80057A"/>
              </a:buClr>
              <a:buSzPct val="100000"/>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p:txBody>
      </p:sp>
      <p:pic>
        <p:nvPicPr>
          <p:cNvPr id="4" name="Picture 3" descr="snowflake-g3-without-cspot-resolution-rhombus-mode.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447800"/>
            <a:ext cx="3960495" cy="3471545"/>
          </a:xfrm>
          <a:prstGeom prst="rect">
            <a:avLst/>
          </a:prstGeom>
        </p:spPr>
      </p:pic>
      <p:pic>
        <p:nvPicPr>
          <p:cNvPr id="5" name="Picture 4" descr="snowflake-g3-without-cspot-resolution-zigzag-mod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1447800"/>
            <a:ext cx="3960495" cy="3471545"/>
          </a:xfrm>
          <a:prstGeom prst="rect">
            <a:avLst/>
          </a:prstGeom>
        </p:spPr>
      </p:pic>
      <p:sp>
        <p:nvSpPr>
          <p:cNvPr id="17" name="Rounded Rectangle 16"/>
          <p:cNvSpPr/>
          <p:nvPr/>
        </p:nvSpPr>
        <p:spPr>
          <a:xfrm>
            <a:off x="7391400" y="2133600"/>
            <a:ext cx="990600" cy="304800"/>
          </a:xfrm>
          <a:prstGeom prst="roundRect">
            <a:avLst/>
          </a:prstGeom>
          <a:solidFill>
            <a:srgbClr val="00E1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p:nvSpPr>
        <p:spPr>
          <a:xfrm>
            <a:off x="2819400" y="2133600"/>
            <a:ext cx="990600" cy="304800"/>
          </a:xfrm>
          <a:prstGeom prst="roundRect">
            <a:avLst/>
          </a:prstGeom>
          <a:solidFill>
            <a:srgbClr val="00E1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14875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228600" y="0"/>
            <a:ext cx="9601200" cy="762000"/>
          </a:xfrm>
        </p:spPr>
        <p:txBody>
          <a:bodyPr>
            <a:noAutofit/>
          </a:bodyPr>
          <a:lstStyle/>
          <a:p>
            <a:pPr eaLnBrk="1" hangingPunct="1"/>
            <a:r>
              <a:rPr lang="en-US" sz="4800" b="0" dirty="0" smtClean="0">
                <a:latin typeface="Arial Narrow"/>
                <a:ea typeface="ＭＳ Ｐゴシック" pitchFamily="-84" charset="-128"/>
                <a:cs typeface="Arial Narrow"/>
              </a:rPr>
              <a:t>A more realistic “</a:t>
            </a:r>
            <a:r>
              <a:rPr lang="en-US" sz="4800" b="0" dirty="0">
                <a:latin typeface="Arial Narrow"/>
                <a:ea typeface="ＭＳ Ｐゴシック" pitchFamily="-84" charset="-128"/>
                <a:cs typeface="Arial Narrow"/>
              </a:rPr>
              <a:t>p</a:t>
            </a:r>
            <a:r>
              <a:rPr lang="en-US" sz="4800" b="0" dirty="0" smtClean="0">
                <a:latin typeface="Arial Narrow"/>
                <a:ea typeface="ＭＳ Ｐゴシック" pitchFamily="-84" charset="-128"/>
                <a:cs typeface="Arial Narrow"/>
              </a:rPr>
              <a:t>recision s</a:t>
            </a:r>
            <a:r>
              <a:rPr lang="en-US" sz="4800" b="0" dirty="0" smtClean="0">
                <a:latin typeface="Arial Narrow"/>
                <a:ea typeface="ＭＳ Ｐゴシック" pitchFamily="-84" charset="-128"/>
                <a:cs typeface="Arial Narrow"/>
              </a:rPr>
              <a:t>nowflake”</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14</a:t>
            </a:fld>
            <a:r>
              <a:rPr lang="en-US" dirty="0" smtClean="0"/>
              <a:t>/</a:t>
            </a:r>
            <a:r>
              <a:rPr lang="en-US" dirty="0" smtClean="0"/>
              <a:t>26</a:t>
            </a:r>
            <a:endParaRPr lang="ru-RU" dirty="0"/>
          </a:p>
        </p:txBody>
      </p:sp>
      <p:sp>
        <p:nvSpPr>
          <p:cNvPr id="11" name="Rectangle 3"/>
          <p:cNvSpPr txBox="1">
            <a:spLocks noChangeArrowheads="1"/>
          </p:cNvSpPr>
          <p:nvPr/>
        </p:nvSpPr>
        <p:spPr>
          <a:xfrm>
            <a:off x="304800" y="914400"/>
            <a:ext cx="4495800" cy="3276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Narrow spikes are “no go” for the manufacturing; also a solid spot is needed at the center of each pad anyway; so allocate a hexagonal area with a side 2.5/2 = 1.25mm there</a:t>
            </a:r>
          </a:p>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There are no essential “features”     &lt;100 </a:t>
            </a:r>
            <a:r>
              <a:rPr lang="en-US" sz="2200" dirty="0" smtClean="0">
                <a:solidFill>
                  <a:schemeClr val="tx2"/>
                </a:solidFill>
                <a:latin typeface="Symbol" charset="2"/>
                <a:ea typeface="ＭＳ Ｐゴシック" pitchFamily="-84" charset="-128"/>
                <a:cs typeface="Symbol" charset="2"/>
              </a:rPr>
              <a:t>m</a:t>
            </a:r>
            <a:r>
              <a:rPr lang="en-US" sz="2200" dirty="0" smtClean="0">
                <a:solidFill>
                  <a:schemeClr val="tx2"/>
                </a:solidFill>
                <a:latin typeface="Arial Narrow" pitchFamily="34" charset="0"/>
                <a:ea typeface="ＭＳ Ｐゴシック" pitchFamily="-84" charset="-128"/>
                <a:cs typeface="ＭＳ Ｐゴシック" pitchFamily="-84" charset="-128"/>
              </a:rPr>
              <a:t>m in this design; so it is “almost doable” except for the fact one needs to find space for the strip-to-strip gaps </a:t>
            </a:r>
            <a:r>
              <a:rPr lang="en-US" sz="2200" dirty="0" smtClean="0">
                <a:solidFill>
                  <a:schemeClr val="tx2"/>
                </a:solidFill>
                <a:latin typeface="Arial Narrow" pitchFamily="34" charset="0"/>
                <a:ea typeface="ＭＳ Ｐゴシック" pitchFamily="-84" charset="-128"/>
                <a:cs typeface="ＭＳ Ｐゴシック" pitchFamily="-84" charset="-128"/>
                <a:sym typeface="Wingdings"/>
              </a:rPr>
              <a:t></a:t>
            </a:r>
            <a:endParaRPr lang="en-US" sz="2200" noProof="0" dirty="0" smtClean="0">
              <a:solidFill>
                <a:schemeClr val="tx2"/>
              </a:solidFill>
              <a:latin typeface="Arial Narrow" pitchFamily="34" charset="0"/>
              <a:ea typeface="ＭＳ Ｐゴシック" pitchFamily="-84" charset="-128"/>
              <a:cs typeface="ＭＳ Ｐゴシック" pitchFamily="-84" charset="-128"/>
            </a:endParaRPr>
          </a:p>
        </p:txBody>
      </p:sp>
      <p:sp useBgFill="1">
        <p:nvSpPr>
          <p:cNvPr id="12" name="Rectangular Callout 11"/>
          <p:cNvSpPr/>
          <p:nvPr/>
        </p:nvSpPr>
        <p:spPr>
          <a:xfrm>
            <a:off x="609600" y="4343400"/>
            <a:ext cx="2016252" cy="1950720"/>
          </a:xfrm>
          <a:prstGeom prst="wedgeRectCallout">
            <a:avLst>
              <a:gd name="adj1" fmla="val 186799"/>
              <a:gd name="adj2" fmla="val -51177"/>
            </a:avLst>
          </a:prstGeom>
          <a:ln w="25400">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nowflake-g3-cspot-with-clou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990600"/>
            <a:ext cx="3960495" cy="3841750"/>
          </a:xfrm>
          <a:prstGeom prst="rect">
            <a:avLst/>
          </a:prstGeom>
        </p:spPr>
      </p:pic>
      <p:pic>
        <p:nvPicPr>
          <p:cNvPr id="3" name="Picture 2" descr="snowflake-g3-cspot-with-cloud-zoom.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343400"/>
            <a:ext cx="2016252" cy="1955800"/>
          </a:xfrm>
          <a:prstGeom prst="rect">
            <a:avLst/>
          </a:prstGeom>
        </p:spPr>
      </p:pic>
      <p:sp>
        <p:nvSpPr>
          <p:cNvPr id="14" name="Rectangle 13"/>
          <p:cNvSpPr/>
          <p:nvPr/>
        </p:nvSpPr>
        <p:spPr>
          <a:xfrm>
            <a:off x="4876800" y="3867912"/>
            <a:ext cx="981456" cy="960120"/>
          </a:xfrm>
          <a:prstGeom prst="rect">
            <a:avLst/>
          </a:prstGeom>
          <a:noFill/>
          <a:ln w="2540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971800" y="5257800"/>
            <a:ext cx="6172200" cy="923330"/>
          </a:xfrm>
          <a:prstGeom prst="rect">
            <a:avLst/>
          </a:prstGeom>
          <a:noFill/>
        </p:spPr>
        <p:txBody>
          <a:bodyPr wrap="square" rtlCol="0">
            <a:spAutoFit/>
          </a:bodyPr>
          <a:lstStyle/>
          <a:p>
            <a:r>
              <a:rPr lang="en-US" dirty="0" smtClean="0">
                <a:solidFill>
                  <a:srgbClr val="008000"/>
                </a:solidFill>
              </a:rPr>
              <a:t>-</a:t>
            </a:r>
            <a:r>
              <a:rPr lang="en-US" dirty="0" smtClean="0">
                <a:solidFill>
                  <a:srgbClr val="008000"/>
                </a:solidFill>
              </a:rPr>
              <a:t>&gt; surprisingly enough, this modification does not really make the ring radius resolution of ~170 </a:t>
            </a:r>
            <a:r>
              <a:rPr lang="en-US" dirty="0" smtClean="0">
                <a:solidFill>
                  <a:srgbClr val="008000"/>
                </a:solidFill>
                <a:latin typeface="Symbol" charset="2"/>
                <a:cs typeface="Symbol" charset="2"/>
              </a:rPr>
              <a:t>m</a:t>
            </a:r>
            <a:r>
              <a:rPr lang="en-US" dirty="0" smtClean="0">
                <a:solidFill>
                  <a:srgbClr val="008000"/>
                </a:solidFill>
              </a:rPr>
              <a:t>m in the “zigzag” mode worse, so use this pattern for the next 2 slides  </a:t>
            </a:r>
            <a:endParaRPr lang="en-US" dirty="0">
              <a:solidFill>
                <a:srgbClr val="008000"/>
              </a:solidFill>
            </a:endParaRPr>
          </a:p>
        </p:txBody>
      </p:sp>
    </p:spTree>
    <p:extLst>
      <p:ext uri="{BB962C8B-B14F-4D97-AF65-F5344CB8AC3E}">
        <p14:creationId xmlns:p14="http://schemas.microsoft.com/office/powerpoint/2010/main" val="40767042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533400" y="0"/>
            <a:ext cx="10210800" cy="762000"/>
          </a:xfrm>
        </p:spPr>
        <p:txBody>
          <a:bodyPr>
            <a:noAutofit/>
          </a:bodyPr>
          <a:lstStyle/>
          <a:p>
            <a:pPr eaLnBrk="1" hangingPunct="1"/>
            <a:r>
              <a:rPr lang="en-US" sz="4800" b="0" dirty="0" smtClean="0">
                <a:latin typeface="Arial Narrow"/>
                <a:ea typeface="ＭＳ Ｐゴシック" pitchFamily="-84" charset="-128"/>
                <a:cs typeface="Arial Narrow"/>
              </a:rPr>
              <a:t>Realistic “snowflake”: spatial resolutions</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15</a:t>
            </a:fld>
            <a:r>
              <a:rPr lang="en-US" dirty="0" smtClean="0"/>
              <a:t>/</a:t>
            </a:r>
            <a:r>
              <a:rPr lang="en-US" dirty="0" smtClean="0"/>
              <a:t>26</a:t>
            </a:r>
            <a:endParaRPr lang="ru-RU" dirty="0"/>
          </a:p>
        </p:txBody>
      </p:sp>
      <p:pic>
        <p:nvPicPr>
          <p:cNvPr id="5" name="Picture 4" descr="snowflake-g3-resolution-two-plots.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838200"/>
            <a:ext cx="7920990" cy="3450590"/>
          </a:xfrm>
          <a:prstGeom prst="rect">
            <a:avLst/>
          </a:prstGeom>
        </p:spPr>
      </p:pic>
      <p:sp>
        <p:nvSpPr>
          <p:cNvPr id="21" name="Rounded Rectangle 20"/>
          <p:cNvSpPr/>
          <p:nvPr/>
        </p:nvSpPr>
        <p:spPr>
          <a:xfrm>
            <a:off x="7086600" y="1524000"/>
            <a:ext cx="990600" cy="304800"/>
          </a:xfrm>
          <a:prstGeom prst="roundRect">
            <a:avLst/>
          </a:prstGeom>
          <a:solidFill>
            <a:srgbClr val="00E1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3124200" y="1524000"/>
            <a:ext cx="1143000" cy="304800"/>
          </a:xfrm>
          <a:prstGeom prst="roundRect">
            <a:avLst/>
          </a:prstGeom>
          <a:solidFill>
            <a:srgbClr val="00E1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3"/>
          <p:cNvSpPr txBox="1">
            <a:spLocks noChangeArrowheads="1"/>
          </p:cNvSpPr>
          <p:nvPr/>
        </p:nvSpPr>
        <p:spPr>
          <a:xfrm>
            <a:off x="914400" y="4495800"/>
            <a:ext cx="3505200" cy="1219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1900" dirty="0" smtClean="0">
                <a:solidFill>
                  <a:schemeClr val="tx2"/>
                </a:solidFill>
                <a:latin typeface="Arial Narrow" pitchFamily="34" charset="0"/>
                <a:ea typeface="ＭＳ Ｐゴシック" pitchFamily="-84" charset="-128"/>
                <a:cs typeface="ＭＳ Ｐゴシック" pitchFamily="-84" charset="-128"/>
              </a:rPr>
              <a:t>Resolution of the 1D distance in pad-center-to-pad-center direction is ~300 </a:t>
            </a:r>
            <a:r>
              <a:rPr lang="en-US" sz="1900" dirty="0" smtClean="0">
                <a:solidFill>
                  <a:schemeClr val="tx2"/>
                </a:solidFill>
                <a:latin typeface="Symbol" charset="2"/>
                <a:ea typeface="ＭＳ Ｐゴシック" pitchFamily="-84" charset="-128"/>
                <a:cs typeface="Symbol" charset="2"/>
              </a:rPr>
              <a:t>m</a:t>
            </a:r>
            <a:r>
              <a:rPr lang="en-US" sz="1900" dirty="0" smtClean="0">
                <a:solidFill>
                  <a:schemeClr val="tx2"/>
                </a:solidFill>
                <a:latin typeface="Arial Narrow" pitchFamily="34" charset="0"/>
                <a:ea typeface="ＭＳ Ｐゴシック" pitchFamily="-84" charset="-128"/>
                <a:cs typeface="ＭＳ Ｐゴシック" pitchFamily="-84" charset="-128"/>
              </a:rPr>
              <a:t>m, as expected (see slide #8)</a:t>
            </a:r>
            <a:endParaRPr lang="en-US" sz="1900" b="1" dirty="0" smtClean="0">
              <a:solidFill>
                <a:schemeClr val="tx2"/>
              </a:solidFill>
              <a:latin typeface="Arial Narrow" pitchFamily="34" charset="0"/>
              <a:ea typeface="ＭＳ Ｐゴシック" pitchFamily="-84" charset="-128"/>
              <a:cs typeface="ＭＳ Ｐゴシック" pitchFamily="-84" charset="-128"/>
            </a:endParaRPr>
          </a:p>
        </p:txBody>
      </p:sp>
      <p:sp>
        <p:nvSpPr>
          <p:cNvPr id="24" name="Rectangle 3"/>
          <p:cNvSpPr txBox="1">
            <a:spLocks noChangeArrowheads="1"/>
          </p:cNvSpPr>
          <p:nvPr/>
        </p:nvSpPr>
        <p:spPr>
          <a:xfrm>
            <a:off x="4724400" y="4495800"/>
            <a:ext cx="4343400" cy="1295400"/>
          </a:xfrm>
          <a:prstGeom prst="rect">
            <a:avLst/>
          </a:prstGeom>
        </p:spPr>
        <p:txBody>
          <a:bodyPr vert="horz" lIns="91283" tIns="45642" rIns="91283" bIns="45642" rtlCol="0">
            <a:noAutofit/>
          </a:bodyPr>
          <a:lstStyle/>
          <a:p>
            <a:pPr lvl="0" indent="-342328">
              <a:spcBef>
                <a:spcPct val="20000"/>
              </a:spcBef>
              <a:buClr>
                <a:srgbClr val="80057A"/>
              </a:buClr>
              <a:buSzPct val="100000"/>
              <a:buFont typeface="Wingdings" charset="2"/>
              <a:buChar char="§"/>
              <a:defRPr/>
            </a:pPr>
            <a:r>
              <a:rPr lang="en-US" sz="1900" dirty="0" smtClean="0">
                <a:solidFill>
                  <a:schemeClr val="tx2"/>
                </a:solidFill>
                <a:latin typeface="Arial Narrow" pitchFamily="34" charset="0"/>
                <a:ea typeface="ＭＳ Ｐゴシック" pitchFamily="-84" charset="-128"/>
                <a:cs typeface="ＭＳ Ｐゴシック" pitchFamily="-84" charset="-128"/>
              </a:rPr>
              <a:t>By fine tuning ring radius resolution can in fact be improved a bit towards ~160 </a:t>
            </a:r>
            <a:r>
              <a:rPr lang="en-US" sz="1900" dirty="0" smtClean="0">
                <a:solidFill>
                  <a:schemeClr val="tx2"/>
                </a:solidFill>
                <a:latin typeface="Symbol" charset="2"/>
                <a:ea typeface="ＭＳ Ｐゴシック" pitchFamily="-84" charset="-128"/>
                <a:cs typeface="Symbol" charset="2"/>
              </a:rPr>
              <a:t>m</a:t>
            </a:r>
            <a:r>
              <a:rPr lang="en-US" sz="1900" dirty="0" smtClean="0">
                <a:solidFill>
                  <a:schemeClr val="tx2"/>
                </a:solidFill>
                <a:latin typeface="Arial Narrow" pitchFamily="34" charset="0"/>
                <a:ea typeface="ＭＳ Ｐゴシック" pitchFamily="-84" charset="-128"/>
                <a:cs typeface="ＭＳ Ｐゴシック" pitchFamily="-84" charset="-128"/>
              </a:rPr>
              <a:t>m or slightly better; here this is just an effect of a higher threshold</a:t>
            </a:r>
            <a:endParaRPr lang="en-US" sz="1900" b="1" dirty="0" smtClean="0">
              <a:solidFill>
                <a:schemeClr val="tx2"/>
              </a:solidFill>
              <a:latin typeface="Arial Narrow" pitchFamily="34" charset="0"/>
              <a:ea typeface="ＭＳ Ｐゴシック" pitchFamily="-84" charset="-128"/>
              <a:cs typeface="ＭＳ Ｐゴシック" pitchFamily="-84" charset="-128"/>
            </a:endParaRPr>
          </a:p>
        </p:txBody>
      </p:sp>
      <p:sp>
        <p:nvSpPr>
          <p:cNvPr id="25" name="TextBox 24"/>
          <p:cNvSpPr txBox="1"/>
          <p:nvPr/>
        </p:nvSpPr>
        <p:spPr>
          <a:xfrm>
            <a:off x="381000" y="5791200"/>
            <a:ext cx="5715000" cy="584776"/>
          </a:xfrm>
          <a:prstGeom prst="rect">
            <a:avLst/>
          </a:prstGeom>
          <a:noFill/>
        </p:spPr>
        <p:txBody>
          <a:bodyPr wrap="square" rtlCol="0">
            <a:spAutoFit/>
          </a:bodyPr>
          <a:lstStyle/>
          <a:p>
            <a:r>
              <a:rPr lang="en-US" sz="1600" dirty="0" smtClean="0">
                <a:solidFill>
                  <a:srgbClr val="008000"/>
                </a:solidFill>
              </a:rPr>
              <a:t>-</a:t>
            </a:r>
            <a:r>
              <a:rPr lang="en-US" sz="1600" dirty="0" smtClean="0">
                <a:solidFill>
                  <a:srgbClr val="008000"/>
                </a:solidFill>
              </a:rPr>
              <a:t>&gt; NB: this higher threshold is applied (2x noise level) in order to clean up the 1D distance plot   </a:t>
            </a:r>
            <a:endParaRPr lang="en-US" sz="1600" dirty="0">
              <a:solidFill>
                <a:srgbClr val="008000"/>
              </a:solidFill>
            </a:endParaRPr>
          </a:p>
        </p:txBody>
      </p:sp>
    </p:spTree>
    <p:extLst>
      <p:ext uri="{BB962C8B-B14F-4D97-AF65-F5344CB8AC3E}">
        <p14:creationId xmlns:p14="http://schemas.microsoft.com/office/powerpoint/2010/main" val="11458147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533400" y="0"/>
            <a:ext cx="10210800" cy="762000"/>
          </a:xfrm>
        </p:spPr>
        <p:txBody>
          <a:bodyPr>
            <a:noAutofit/>
          </a:bodyPr>
          <a:lstStyle/>
          <a:p>
            <a:pPr eaLnBrk="1" hangingPunct="1"/>
            <a:r>
              <a:rPr lang="en-US" sz="4800" b="0" dirty="0" smtClean="0">
                <a:latin typeface="Arial Narrow"/>
                <a:ea typeface="ＭＳ Ｐゴシック" pitchFamily="-84" charset="-128"/>
                <a:cs typeface="Arial Narrow"/>
              </a:rPr>
              <a:t>“</a:t>
            </a:r>
            <a:r>
              <a:rPr lang="en-US" sz="4800" b="0" dirty="0">
                <a:latin typeface="Arial Narrow"/>
                <a:ea typeface="ＭＳ Ｐゴシック" pitchFamily="-84" charset="-128"/>
                <a:cs typeface="Arial Narrow"/>
              </a:rPr>
              <a:t>S</a:t>
            </a:r>
            <a:r>
              <a:rPr lang="en-US" sz="4800" b="0" dirty="0" smtClean="0">
                <a:latin typeface="Arial Narrow"/>
                <a:ea typeface="ＭＳ Ｐゴシック" pitchFamily="-84" charset="-128"/>
                <a:cs typeface="Arial Narrow"/>
              </a:rPr>
              <a:t>nowflake”: ring radius resolution</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16</a:t>
            </a:fld>
            <a:r>
              <a:rPr lang="en-US" dirty="0" smtClean="0"/>
              <a:t>/</a:t>
            </a:r>
            <a:r>
              <a:rPr lang="en-US" dirty="0" smtClean="0"/>
              <a:t>26</a:t>
            </a:r>
            <a:endParaRPr lang="ru-RU" dirty="0"/>
          </a:p>
        </p:txBody>
      </p:sp>
      <p:sp>
        <p:nvSpPr>
          <p:cNvPr id="11" name="Rectangle 3"/>
          <p:cNvSpPr txBox="1">
            <a:spLocks noChangeArrowheads="1"/>
          </p:cNvSpPr>
          <p:nvPr/>
        </p:nvSpPr>
        <p:spPr>
          <a:xfrm>
            <a:off x="228600" y="762000"/>
            <a:ext cx="5638800" cy="838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u="sng" dirty="0" smtClean="0">
                <a:solidFill>
                  <a:schemeClr val="tx2"/>
                </a:solidFill>
                <a:latin typeface="Arial Narrow" pitchFamily="34" charset="0"/>
                <a:ea typeface="ＭＳ Ｐゴシック" pitchFamily="-84" charset="-128"/>
                <a:cs typeface="ＭＳ Ｐゴシック" pitchFamily="-84" charset="-128"/>
              </a:rPr>
              <a:t>… as a function of e</a:t>
            </a:r>
            <a:r>
              <a:rPr lang="en-US" sz="2400" u="sng" baseline="30000" dirty="0" smtClean="0">
                <a:solidFill>
                  <a:schemeClr val="tx2"/>
                </a:solidFill>
                <a:latin typeface="Arial Narrow" pitchFamily="34" charset="0"/>
                <a:ea typeface="ＭＳ Ｐゴシック" pitchFamily="-84" charset="-128"/>
                <a:cs typeface="ＭＳ Ｐゴシック" pitchFamily="-84" charset="-128"/>
              </a:rPr>
              <a:t>-</a:t>
            </a:r>
            <a:r>
              <a:rPr lang="en-US" sz="2400" u="sng" dirty="0" smtClean="0">
                <a:solidFill>
                  <a:schemeClr val="tx2"/>
                </a:solidFill>
                <a:latin typeface="Arial Narrow" pitchFamily="34" charset="0"/>
                <a:ea typeface="ＭＳ Ｐゴシック" pitchFamily="-84" charset="-128"/>
                <a:cs typeface="ＭＳ Ｐゴシック" pitchFamily="-84" charset="-128"/>
              </a:rPr>
              <a:t> cloud width</a:t>
            </a:r>
          </a:p>
        </p:txBody>
      </p:sp>
      <p:sp>
        <p:nvSpPr>
          <p:cNvPr id="12" name="Rectangle 3"/>
          <p:cNvSpPr txBox="1">
            <a:spLocks noChangeArrowheads="1"/>
          </p:cNvSpPr>
          <p:nvPr/>
        </p:nvSpPr>
        <p:spPr>
          <a:xfrm>
            <a:off x="4572000" y="762000"/>
            <a:ext cx="5638800" cy="838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u="sng" dirty="0" smtClean="0">
                <a:solidFill>
                  <a:schemeClr val="tx2"/>
                </a:solidFill>
                <a:latin typeface="Arial Narrow" pitchFamily="34" charset="0"/>
                <a:ea typeface="ＭＳ Ｐゴシック" pitchFamily="-84" charset="-128"/>
                <a:cs typeface="ＭＳ Ｐゴシック" pitchFamily="-84" charset="-128"/>
              </a:rPr>
              <a:t>… as a function of pedestal noise</a:t>
            </a:r>
          </a:p>
        </p:txBody>
      </p:sp>
      <p:pic>
        <p:nvPicPr>
          <p:cNvPr id="2" name="Picture 1" descr="snowflake-rr-resolution-vs-cloud-sigma.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295400"/>
            <a:ext cx="3960495" cy="3764915"/>
          </a:xfrm>
          <a:prstGeom prst="rect">
            <a:avLst/>
          </a:prstGeom>
        </p:spPr>
      </p:pic>
      <p:pic>
        <p:nvPicPr>
          <p:cNvPr id="3" name="Picture 2" descr="snowflake-rr-resolution-vs-nois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1295400"/>
            <a:ext cx="3960495" cy="3764915"/>
          </a:xfrm>
          <a:prstGeom prst="rect">
            <a:avLst/>
          </a:prstGeom>
        </p:spPr>
      </p:pic>
      <p:sp>
        <p:nvSpPr>
          <p:cNvPr id="14" name="Rounded Rectangular Callout 13"/>
          <p:cNvSpPr/>
          <p:nvPr/>
        </p:nvSpPr>
        <p:spPr>
          <a:xfrm>
            <a:off x="1752600" y="2971800"/>
            <a:ext cx="868680" cy="530352"/>
          </a:xfrm>
          <a:prstGeom prst="wedgeRoundRectCallout">
            <a:avLst>
              <a:gd name="adj1" fmla="val -118055"/>
              <a:gd name="adj2" fmla="val -201148"/>
              <a:gd name="adj3" fmla="val 16667"/>
            </a:avLst>
          </a:prstGeom>
          <a:solidFill>
            <a:srgbClr val="CCFFCC">
              <a:alpha val="2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990600" y="1828800"/>
            <a:ext cx="2133600" cy="304800"/>
          </a:xfrm>
          <a:prstGeom prst="rect">
            <a:avLst/>
          </a:prstGeom>
          <a:noFill/>
        </p:spPr>
        <p:txBody>
          <a:bodyPr wrap="square" rtlCol="0">
            <a:spAutoFit/>
          </a:bodyPr>
          <a:lstStyle/>
          <a:p>
            <a:r>
              <a:rPr lang="en-US" sz="1400" dirty="0" smtClean="0">
                <a:solidFill>
                  <a:srgbClr val="008000"/>
                </a:solidFill>
              </a:rPr>
              <a:t>-&gt; </a:t>
            </a:r>
            <a:r>
              <a:rPr lang="en-US" sz="1400" dirty="0" smtClean="0">
                <a:solidFill>
                  <a:srgbClr val="008000"/>
                </a:solidFill>
              </a:rPr>
              <a:t>default configuration</a:t>
            </a:r>
            <a:endParaRPr lang="en-US" sz="1400" dirty="0">
              <a:solidFill>
                <a:srgbClr val="008000"/>
              </a:solidFill>
            </a:endParaRPr>
          </a:p>
        </p:txBody>
      </p:sp>
      <p:sp>
        <p:nvSpPr>
          <p:cNvPr id="16" name="Rounded Rectangular Callout 15"/>
          <p:cNvSpPr/>
          <p:nvPr/>
        </p:nvSpPr>
        <p:spPr>
          <a:xfrm>
            <a:off x="6324600" y="2971800"/>
            <a:ext cx="868680" cy="530352"/>
          </a:xfrm>
          <a:prstGeom prst="wedgeRoundRectCallout">
            <a:avLst>
              <a:gd name="adj1" fmla="val -18965"/>
              <a:gd name="adj2" fmla="val -49488"/>
              <a:gd name="adj3" fmla="val 16667"/>
            </a:avLst>
          </a:prstGeom>
          <a:solidFill>
            <a:srgbClr val="CCFFCC">
              <a:alpha val="2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3"/>
          <p:cNvSpPr txBox="1">
            <a:spLocks noChangeArrowheads="1"/>
          </p:cNvSpPr>
          <p:nvPr/>
        </p:nvSpPr>
        <p:spPr>
          <a:xfrm>
            <a:off x="685800" y="5105400"/>
            <a:ext cx="3505200" cy="1219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1900" dirty="0" smtClean="0">
                <a:solidFill>
                  <a:schemeClr val="tx2"/>
                </a:solidFill>
                <a:latin typeface="Arial Narrow" pitchFamily="34" charset="0"/>
                <a:ea typeface="ＭＳ Ｐゴシック" pitchFamily="-84" charset="-128"/>
                <a:cs typeface="ＭＳ Ｐゴシック" pitchFamily="-84" charset="-128"/>
              </a:rPr>
              <a:t>Clearly this configuration is at the edge of performance in terms of cloud-sigma-to-Y-period ratio</a:t>
            </a:r>
            <a:endParaRPr lang="en-US" sz="1900" b="1" dirty="0" smtClean="0">
              <a:solidFill>
                <a:schemeClr val="tx2"/>
              </a:solidFill>
              <a:latin typeface="Arial Narrow" pitchFamily="34" charset="0"/>
              <a:ea typeface="ＭＳ Ｐゴシック" pitchFamily="-84" charset="-128"/>
              <a:cs typeface="ＭＳ Ｐゴシック" pitchFamily="-84" charset="-128"/>
            </a:endParaRPr>
          </a:p>
        </p:txBody>
      </p:sp>
      <p:sp>
        <p:nvSpPr>
          <p:cNvPr id="19" name="Rectangle 3"/>
          <p:cNvSpPr txBox="1">
            <a:spLocks noChangeArrowheads="1"/>
          </p:cNvSpPr>
          <p:nvPr/>
        </p:nvSpPr>
        <p:spPr>
          <a:xfrm>
            <a:off x="5105400" y="5105400"/>
            <a:ext cx="3505200" cy="11430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1900" dirty="0" smtClean="0">
                <a:solidFill>
                  <a:schemeClr val="tx2"/>
                </a:solidFill>
                <a:latin typeface="Arial Narrow" pitchFamily="34" charset="0"/>
                <a:ea typeface="ＭＳ Ｐゴシック" pitchFamily="-84" charset="-128"/>
                <a:cs typeface="ＭＳ Ｐゴシック" pitchFamily="-84" charset="-128"/>
              </a:rPr>
              <a:t>Contrary to the similar plot in talk#1: pretty low sensitivity to noise level (see explanation on p.24)  </a:t>
            </a:r>
            <a:endParaRPr lang="en-US" sz="1900" b="1" dirty="0" smtClean="0">
              <a:solidFill>
                <a:schemeClr val="tx2"/>
              </a:solidFill>
              <a:latin typeface="Arial Narrow" pitchFamily="3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24964795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“Snowflake”: ring radius resolution</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17</a:t>
            </a:fld>
            <a:r>
              <a:rPr lang="en-US" dirty="0" smtClean="0"/>
              <a:t>/</a:t>
            </a:r>
            <a:r>
              <a:rPr lang="en-US" dirty="0" smtClean="0"/>
              <a:t>26</a:t>
            </a:r>
            <a:endParaRPr lang="ru-RU" dirty="0"/>
          </a:p>
        </p:txBody>
      </p:sp>
      <p:pic>
        <p:nvPicPr>
          <p:cNvPr id="2" name="Picture 1" descr="snowflake-rr-resolution-vs-threshol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295400"/>
            <a:ext cx="3960495" cy="3764915"/>
          </a:xfrm>
          <a:prstGeom prst="rect">
            <a:avLst/>
          </a:prstGeom>
        </p:spPr>
      </p:pic>
      <p:sp>
        <p:nvSpPr>
          <p:cNvPr id="8" name="Rectangle 3"/>
          <p:cNvSpPr txBox="1">
            <a:spLocks noChangeArrowheads="1"/>
          </p:cNvSpPr>
          <p:nvPr/>
        </p:nvSpPr>
        <p:spPr>
          <a:xfrm>
            <a:off x="4572000" y="762000"/>
            <a:ext cx="5638800" cy="838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u="sng" dirty="0" smtClean="0">
                <a:solidFill>
                  <a:schemeClr val="tx2"/>
                </a:solidFill>
                <a:latin typeface="Arial Narrow" pitchFamily="34" charset="0"/>
                <a:ea typeface="ＭＳ Ｐゴシック" pitchFamily="-84" charset="-128"/>
                <a:cs typeface="ＭＳ Ｐゴシック" pitchFamily="-84" charset="-128"/>
              </a:rPr>
              <a:t>… as a function of Y-period</a:t>
            </a:r>
          </a:p>
        </p:txBody>
      </p:sp>
      <p:pic>
        <p:nvPicPr>
          <p:cNvPr id="3" name="Picture 2" descr="snowflake-rr-resolution-vs-y-period.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1295400"/>
            <a:ext cx="3960495" cy="3764915"/>
          </a:xfrm>
          <a:prstGeom prst="rect">
            <a:avLst/>
          </a:prstGeom>
        </p:spPr>
      </p:pic>
      <p:sp>
        <p:nvSpPr>
          <p:cNvPr id="9" name="Rectangle 3"/>
          <p:cNvSpPr txBox="1">
            <a:spLocks noChangeArrowheads="1"/>
          </p:cNvSpPr>
          <p:nvPr/>
        </p:nvSpPr>
        <p:spPr>
          <a:xfrm>
            <a:off x="228600" y="762000"/>
            <a:ext cx="5638800" cy="838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u="sng" dirty="0" smtClean="0">
                <a:solidFill>
                  <a:schemeClr val="tx2"/>
                </a:solidFill>
                <a:latin typeface="Arial Narrow" pitchFamily="34" charset="0"/>
                <a:ea typeface="ＭＳ Ｐゴシック" pitchFamily="-84" charset="-128"/>
                <a:cs typeface="ＭＳ Ｐゴシック" pitchFamily="-84" charset="-128"/>
              </a:rPr>
              <a:t>… as a function of threshold</a:t>
            </a:r>
          </a:p>
        </p:txBody>
      </p:sp>
      <p:sp>
        <p:nvSpPr>
          <p:cNvPr id="10" name="Oval Callout 9"/>
          <p:cNvSpPr/>
          <p:nvPr/>
        </p:nvSpPr>
        <p:spPr>
          <a:xfrm>
            <a:off x="7620000" y="1371600"/>
            <a:ext cx="914400" cy="612648"/>
          </a:xfrm>
          <a:prstGeom prst="wedgeEllipseCallout">
            <a:avLst>
              <a:gd name="adj1" fmla="val -93365"/>
              <a:gd name="adj2" fmla="val 295133"/>
            </a:avLst>
          </a:prstGeom>
          <a:solidFill>
            <a:srgbClr val="E006D5">
              <a:alpha val="15000"/>
            </a:srgbClr>
          </a:solidFill>
          <a:ln w="63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934200" y="3429000"/>
            <a:ext cx="1676400" cy="1015663"/>
          </a:xfrm>
          <a:prstGeom prst="rect">
            <a:avLst/>
          </a:prstGeom>
          <a:noFill/>
        </p:spPr>
        <p:txBody>
          <a:bodyPr wrap="square" rtlCol="0">
            <a:spAutoFit/>
          </a:bodyPr>
          <a:lstStyle/>
          <a:p>
            <a:r>
              <a:rPr lang="en-US" sz="1200" dirty="0" smtClean="0">
                <a:solidFill>
                  <a:srgbClr val="E006D5"/>
                </a:solidFill>
              </a:rPr>
              <a:t>-&gt; </a:t>
            </a:r>
            <a:r>
              <a:rPr lang="en-US" sz="1200" dirty="0" smtClean="0">
                <a:solidFill>
                  <a:srgbClr val="E006D5"/>
                </a:solidFill>
              </a:rPr>
              <a:t>charge spread becomes insufficient to wash out periodic structure effects in the Y-direction</a:t>
            </a:r>
            <a:endParaRPr lang="en-US" sz="1200" dirty="0">
              <a:solidFill>
                <a:srgbClr val="E006D5"/>
              </a:solidFill>
            </a:endParaRPr>
          </a:p>
        </p:txBody>
      </p:sp>
      <p:sp>
        <p:nvSpPr>
          <p:cNvPr id="12" name="Rounded Rectangular Callout 11"/>
          <p:cNvSpPr/>
          <p:nvPr/>
        </p:nvSpPr>
        <p:spPr>
          <a:xfrm>
            <a:off x="6324600" y="2971800"/>
            <a:ext cx="868680" cy="530352"/>
          </a:xfrm>
          <a:prstGeom prst="wedgeRoundRectCallout">
            <a:avLst>
              <a:gd name="adj1" fmla="val -18965"/>
              <a:gd name="adj2" fmla="val -49488"/>
              <a:gd name="adj3" fmla="val 16667"/>
            </a:avLst>
          </a:prstGeom>
          <a:solidFill>
            <a:srgbClr val="CCFFCC">
              <a:alpha val="2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ounded Rectangular Callout 12"/>
          <p:cNvSpPr/>
          <p:nvPr/>
        </p:nvSpPr>
        <p:spPr>
          <a:xfrm>
            <a:off x="2438400" y="2971800"/>
            <a:ext cx="868680" cy="530352"/>
          </a:xfrm>
          <a:prstGeom prst="wedgeRoundRectCallout">
            <a:avLst>
              <a:gd name="adj1" fmla="val -18965"/>
              <a:gd name="adj2" fmla="val -49488"/>
              <a:gd name="adj3" fmla="val 16667"/>
            </a:avLst>
          </a:prstGeom>
          <a:solidFill>
            <a:srgbClr val="CCFFCC">
              <a:alpha val="2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3"/>
          <p:cNvSpPr txBox="1">
            <a:spLocks noChangeArrowheads="1"/>
          </p:cNvSpPr>
          <p:nvPr/>
        </p:nvSpPr>
        <p:spPr>
          <a:xfrm>
            <a:off x="685800" y="5105400"/>
            <a:ext cx="3505200" cy="1219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1900" dirty="0" smtClean="0">
                <a:solidFill>
                  <a:schemeClr val="tx2"/>
                </a:solidFill>
                <a:latin typeface="Arial Narrow" pitchFamily="34" charset="0"/>
                <a:ea typeface="ＭＳ Ｐゴシック" pitchFamily="-84" charset="-128"/>
                <a:cs typeface="ＭＳ Ｐゴシック" pitchFamily="-84" charset="-128"/>
              </a:rPr>
              <a:t>Almost no sensitivity to the threshold setting in the reconstruction</a:t>
            </a:r>
            <a:endParaRPr lang="en-US" sz="1900" b="1" dirty="0" smtClean="0">
              <a:solidFill>
                <a:schemeClr val="tx2"/>
              </a:solidFill>
              <a:latin typeface="Arial Narrow" pitchFamily="34" charset="0"/>
              <a:ea typeface="ＭＳ Ｐゴシック" pitchFamily="-84" charset="-128"/>
              <a:cs typeface="ＭＳ Ｐゴシック" pitchFamily="-84" charset="-128"/>
            </a:endParaRPr>
          </a:p>
        </p:txBody>
      </p:sp>
      <p:sp>
        <p:nvSpPr>
          <p:cNvPr id="16" name="Rectangle 3"/>
          <p:cNvSpPr txBox="1">
            <a:spLocks noChangeArrowheads="1"/>
          </p:cNvSpPr>
          <p:nvPr/>
        </p:nvSpPr>
        <p:spPr>
          <a:xfrm>
            <a:off x="5105400" y="5105400"/>
            <a:ext cx="3962400" cy="1447800"/>
          </a:xfrm>
          <a:prstGeom prst="rect">
            <a:avLst/>
          </a:prstGeom>
        </p:spPr>
        <p:txBody>
          <a:bodyPr vert="horz" lIns="91283" tIns="45642" rIns="91283" bIns="45642" rtlCol="0">
            <a:normAutofit fontScale="92500" lnSpcReduction="10000"/>
          </a:bodyPr>
          <a:lstStyle/>
          <a:p>
            <a:pPr lvl="0" indent="-342328">
              <a:spcBef>
                <a:spcPct val="20000"/>
              </a:spcBef>
              <a:buClr>
                <a:srgbClr val="80057A"/>
              </a:buClr>
              <a:buSzPct val="100000"/>
              <a:buFont typeface="Wingdings" charset="2"/>
              <a:buChar char="§"/>
              <a:defRPr/>
            </a:pPr>
            <a:r>
              <a:rPr lang="en-US" sz="1900" dirty="0" smtClean="0">
                <a:solidFill>
                  <a:schemeClr val="tx2"/>
                </a:solidFill>
                <a:latin typeface="Arial Narrow" pitchFamily="34" charset="0"/>
                <a:ea typeface="ＭＳ Ｐゴシック" pitchFamily="-84" charset="-128"/>
                <a:cs typeface="ＭＳ Ｐゴシック" pitchFamily="-84" charset="-128"/>
              </a:rPr>
              <a:t>Another view on the effect of the cloud-sigma-to-Y-period ratio: due to the small electron cloud footprint size can not go to the technologically more comfortable “diamond band” pattern with bigger Y-period</a:t>
            </a:r>
            <a:endParaRPr lang="en-US" sz="1900" b="1" dirty="0" smtClean="0">
              <a:solidFill>
                <a:schemeClr val="tx2"/>
              </a:solidFill>
              <a:latin typeface="Arial Narrow" pitchFamily="3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0537397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Ano</a:t>
            </a:r>
            <a:r>
              <a:rPr lang="en-US" sz="4800" b="0" dirty="0" smtClean="0">
                <a:latin typeface="Arial Narrow"/>
                <a:ea typeface="ＭＳ Ｐゴシック" pitchFamily="-84" charset="-128"/>
                <a:cs typeface="Arial Narrow"/>
              </a:rPr>
              <a:t>ther option: a </a:t>
            </a:r>
            <a:r>
              <a:rPr lang="en-US" sz="4800" b="0" dirty="0" smtClean="0">
                <a:latin typeface="Arial Narrow"/>
                <a:ea typeface="ＭＳ Ｐゴシック" pitchFamily="-84" charset="-128"/>
                <a:cs typeface="Arial Narrow"/>
              </a:rPr>
              <a:t>“robust</a:t>
            </a:r>
            <a:r>
              <a:rPr lang="en-US" sz="4800" b="0" dirty="0" smtClean="0">
                <a:latin typeface="Arial Narrow"/>
                <a:ea typeface="ＭＳ Ｐゴシック" pitchFamily="-84" charset="-128"/>
                <a:cs typeface="Arial Narrow"/>
              </a:rPr>
              <a:t> snowflake” </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18</a:t>
            </a:fld>
            <a:r>
              <a:rPr lang="en-US" dirty="0" smtClean="0"/>
              <a:t>/</a:t>
            </a:r>
            <a:r>
              <a:rPr lang="en-US" dirty="0" smtClean="0"/>
              <a:t>26</a:t>
            </a:r>
            <a:endParaRPr lang="ru-RU" dirty="0"/>
          </a:p>
        </p:txBody>
      </p:sp>
      <p:sp>
        <p:nvSpPr>
          <p:cNvPr id="9" name="Rectangle 3"/>
          <p:cNvSpPr txBox="1">
            <a:spLocks noChangeArrowheads="1"/>
          </p:cNvSpPr>
          <p:nvPr/>
        </p:nvSpPr>
        <p:spPr>
          <a:xfrm>
            <a:off x="152400" y="1143000"/>
            <a:ext cx="4419600" cy="3124200"/>
          </a:xfrm>
          <a:prstGeom prst="rect">
            <a:avLst/>
          </a:prstGeom>
        </p:spPr>
        <p:txBody>
          <a:bodyPr vert="horz" lIns="91283" tIns="45642" rIns="91283" bIns="45642" rtlCol="0">
            <a:normAutofit lnSpcReduction="10000"/>
          </a:bodyPr>
          <a:lstStyle/>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Forget about “precise” 1D coordinate measurement and focus on reliably getting ~50:50 charge sharing in “zebra” overlap regions</a:t>
            </a:r>
          </a:p>
          <a:p>
            <a:pPr lvl="0" indent="-342328">
              <a:spcBef>
                <a:spcPct val="20000"/>
              </a:spcBef>
              <a:buClr>
                <a:srgbClr val="80057A"/>
              </a:buClr>
              <a:buSzPct val="100000"/>
              <a:buFont typeface="Wingdings" charset="2"/>
              <a:buChar char="§"/>
              <a:defRPr/>
            </a:pPr>
            <a:endParaRPr lang="en-US" sz="2200" dirty="0" smtClean="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 </a:t>
            </a:r>
            <a:r>
              <a:rPr lang="en-US" sz="2200" dirty="0">
                <a:solidFill>
                  <a:schemeClr val="tx2"/>
                </a:solidFill>
                <a:latin typeface="Arial Narrow" pitchFamily="34" charset="0"/>
                <a:ea typeface="ＭＳ Ｐゴシック" pitchFamily="-84" charset="-128"/>
                <a:cs typeface="ＭＳ Ｐゴシック" pitchFamily="-84" charset="-128"/>
              </a:rPr>
              <a:t>U</a:t>
            </a:r>
            <a:r>
              <a:rPr lang="en-US" sz="2200" dirty="0" smtClean="0">
                <a:solidFill>
                  <a:schemeClr val="tx2"/>
                </a:solidFill>
                <a:latin typeface="Arial Narrow" pitchFamily="34" charset="0"/>
                <a:ea typeface="ＭＳ Ｐゴシック" pitchFamily="-84" charset="-128"/>
                <a:cs typeface="ＭＳ Ｐゴシック" pitchFamily="-84" charset="-128"/>
              </a:rPr>
              <a:t>se snowflakes with </a:t>
            </a:r>
            <a:r>
              <a:rPr lang="en-US" sz="2200" b="1" dirty="0" smtClean="0">
                <a:solidFill>
                  <a:schemeClr val="tx2"/>
                </a:solidFill>
                <a:latin typeface="Arial Narrow" pitchFamily="34" charset="0"/>
                <a:ea typeface="ＭＳ Ｐゴシック" pitchFamily="-84" charset="-128"/>
                <a:cs typeface="ＭＳ Ｐゴシック" pitchFamily="-84" charset="-128"/>
              </a:rPr>
              <a:t>straight </a:t>
            </a:r>
            <a:r>
              <a:rPr lang="en-US" sz="2200" dirty="0" smtClean="0">
                <a:solidFill>
                  <a:schemeClr val="tx2"/>
                </a:solidFill>
                <a:latin typeface="Arial Narrow" pitchFamily="34" charset="0"/>
                <a:ea typeface="ＭＳ Ｐゴシック" pitchFamily="-84" charset="-128"/>
                <a:cs typeface="ＭＳ Ｐゴシック" pitchFamily="-84" charset="-128"/>
              </a:rPr>
              <a:t>spikes, and possibly push the structure period further down (2.5mm/8 ~ 312 </a:t>
            </a:r>
            <a:r>
              <a:rPr lang="en-US" sz="2200" dirty="0" smtClean="0">
                <a:solidFill>
                  <a:schemeClr val="tx2"/>
                </a:solidFill>
                <a:latin typeface="Symbol" charset="2"/>
                <a:ea typeface="ＭＳ Ｐゴシック" pitchFamily="-84" charset="-128"/>
                <a:cs typeface="Symbol" charset="2"/>
              </a:rPr>
              <a:t>m</a:t>
            </a:r>
            <a:r>
              <a:rPr lang="en-US" sz="2200" dirty="0" smtClean="0">
                <a:solidFill>
                  <a:schemeClr val="tx2"/>
                </a:solidFill>
                <a:latin typeface="Arial Narrow" pitchFamily="34" charset="0"/>
                <a:ea typeface="ＭＳ Ｐゴシック" pitchFamily="-84" charset="-128"/>
                <a:cs typeface="ＭＳ Ｐゴシック" pitchFamily="-84" charset="-128"/>
              </a:rPr>
              <a:t>m here, yet certainly doable) …</a:t>
            </a:r>
          </a:p>
        </p:txBody>
      </p:sp>
      <p:sp>
        <p:nvSpPr>
          <p:cNvPr id="11" name="TextBox 10"/>
          <p:cNvSpPr txBox="1"/>
          <p:nvPr/>
        </p:nvSpPr>
        <p:spPr>
          <a:xfrm>
            <a:off x="3048000" y="5334000"/>
            <a:ext cx="5943600" cy="704910"/>
          </a:xfrm>
          <a:prstGeom prst="rect">
            <a:avLst/>
          </a:prstGeom>
          <a:noFill/>
        </p:spPr>
        <p:txBody>
          <a:bodyPr wrap="square" rtlCol="0">
            <a:spAutoFit/>
          </a:bodyPr>
          <a:lstStyle/>
          <a:p>
            <a:r>
              <a:rPr lang="en-US" sz="2000" dirty="0" smtClean="0">
                <a:solidFill>
                  <a:srgbClr val="008000"/>
                </a:solidFill>
              </a:rPr>
              <a:t>-</a:t>
            </a:r>
            <a:r>
              <a:rPr lang="en-US" sz="2000" dirty="0" smtClean="0">
                <a:solidFill>
                  <a:srgbClr val="008000"/>
                </a:solidFill>
              </a:rPr>
              <a:t>&gt; does not require (almost) any further thinking and may pretty much be the best choice </a:t>
            </a:r>
            <a:r>
              <a:rPr lang="en-US" sz="2000" dirty="0" smtClean="0">
                <a:solidFill>
                  <a:srgbClr val="008000"/>
                </a:solidFill>
                <a:sym typeface="Wingdings"/>
              </a:rPr>
              <a:t></a:t>
            </a:r>
            <a:endParaRPr lang="en-US" sz="2000" dirty="0">
              <a:solidFill>
                <a:srgbClr val="008000"/>
              </a:solidFill>
            </a:endParaRPr>
          </a:p>
        </p:txBody>
      </p:sp>
      <p:pic>
        <p:nvPicPr>
          <p:cNvPr id="4" name="Picture 3" descr="snowflake-g4-straight-with-clou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990600"/>
            <a:ext cx="3960495" cy="3841750"/>
          </a:xfrm>
          <a:prstGeom prst="rect">
            <a:avLst/>
          </a:prstGeom>
        </p:spPr>
      </p:pic>
      <p:sp useBgFill="1">
        <p:nvSpPr>
          <p:cNvPr id="13" name="Rectangular Callout 12"/>
          <p:cNvSpPr/>
          <p:nvPr/>
        </p:nvSpPr>
        <p:spPr>
          <a:xfrm>
            <a:off x="609600" y="4343400"/>
            <a:ext cx="2016252" cy="1950720"/>
          </a:xfrm>
          <a:prstGeom prst="wedgeRectCallout">
            <a:avLst>
              <a:gd name="adj1" fmla="val 186799"/>
              <a:gd name="adj2" fmla="val -51177"/>
            </a:avLst>
          </a:prstGeom>
          <a:ln w="25400">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876800" y="3867912"/>
            <a:ext cx="981456" cy="960120"/>
          </a:xfrm>
          <a:prstGeom prst="rect">
            <a:avLst/>
          </a:prstGeom>
          <a:noFill/>
          <a:ln w="2540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snowflake-g4-straight-with-cloud-zoom.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343400"/>
            <a:ext cx="2016252" cy="1955800"/>
          </a:xfrm>
          <a:prstGeom prst="rect">
            <a:avLst/>
          </a:prstGeom>
        </p:spPr>
      </p:pic>
    </p:spTree>
    <p:extLst>
      <p:ext uri="{BB962C8B-B14F-4D97-AF65-F5344CB8AC3E}">
        <p14:creationId xmlns:p14="http://schemas.microsoft.com/office/powerpoint/2010/main" val="31191865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Ano</a:t>
            </a:r>
            <a:r>
              <a:rPr lang="en-US" sz="4800" b="0" dirty="0" smtClean="0">
                <a:latin typeface="Arial Narrow"/>
                <a:ea typeface="ＭＳ Ｐゴシック" pitchFamily="-84" charset="-128"/>
                <a:cs typeface="Arial Narrow"/>
              </a:rPr>
              <a:t>ther option: a </a:t>
            </a:r>
            <a:r>
              <a:rPr lang="en-US" sz="4800" b="0" dirty="0" smtClean="0">
                <a:latin typeface="Arial Narrow"/>
                <a:ea typeface="ＭＳ Ｐゴシック" pitchFamily="-84" charset="-128"/>
                <a:cs typeface="Arial Narrow"/>
              </a:rPr>
              <a:t>“robust</a:t>
            </a:r>
            <a:r>
              <a:rPr lang="en-US" sz="4800" b="0" dirty="0" smtClean="0">
                <a:latin typeface="Arial Narrow"/>
                <a:ea typeface="ＭＳ Ｐゴシック" pitchFamily="-84" charset="-128"/>
                <a:cs typeface="Arial Narrow"/>
              </a:rPr>
              <a:t> snowflake” </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19</a:t>
            </a:fld>
            <a:r>
              <a:rPr lang="en-US" dirty="0" smtClean="0"/>
              <a:t>/</a:t>
            </a:r>
            <a:r>
              <a:rPr lang="en-US" dirty="0" smtClean="0"/>
              <a:t>26</a:t>
            </a:r>
            <a:endParaRPr lang="ru-RU" dirty="0"/>
          </a:p>
        </p:txBody>
      </p:sp>
      <p:sp>
        <p:nvSpPr>
          <p:cNvPr id="9" name="Rectangle 3"/>
          <p:cNvSpPr txBox="1">
            <a:spLocks noChangeArrowheads="1"/>
          </p:cNvSpPr>
          <p:nvPr/>
        </p:nvSpPr>
        <p:spPr>
          <a:xfrm>
            <a:off x="152400" y="1524000"/>
            <a:ext cx="4572000" cy="2514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 thus always restrict photon hit area by a small hexagon with 1.25mm long side </a:t>
            </a:r>
          </a:p>
          <a:p>
            <a:pPr lvl="0" indent="-342328">
              <a:spcBef>
                <a:spcPct val="20000"/>
              </a:spcBef>
              <a:buClr>
                <a:srgbClr val="80057A"/>
              </a:buClr>
              <a:buSzPct val="100000"/>
              <a:buFont typeface="Wingdings" charset="2"/>
              <a:buChar char="§"/>
              <a:defRPr/>
            </a:pPr>
            <a:endParaRPr lang="en-US" sz="2200" dirty="0" smtClean="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 </a:t>
            </a:r>
            <a:r>
              <a:rPr lang="en-US" sz="2200" dirty="0">
                <a:solidFill>
                  <a:schemeClr val="tx2"/>
                </a:solidFill>
                <a:latin typeface="Arial Narrow" pitchFamily="34" charset="0"/>
                <a:ea typeface="ＭＳ Ｐゴシック" pitchFamily="-84" charset="-128"/>
                <a:cs typeface="ＭＳ Ｐゴシック" pitchFamily="-84" charset="-128"/>
              </a:rPr>
              <a:t>Y</a:t>
            </a:r>
            <a:r>
              <a:rPr lang="en-US" sz="2200" dirty="0" smtClean="0">
                <a:solidFill>
                  <a:schemeClr val="tx2"/>
                </a:solidFill>
                <a:latin typeface="Arial Narrow" pitchFamily="34" charset="0"/>
                <a:ea typeface="ＭＳ Ｐゴシック" pitchFamily="-84" charset="-128"/>
                <a:cs typeface="ＭＳ Ｐゴシック" pitchFamily="-84" charset="-128"/>
              </a:rPr>
              <a:t>es, this option gives ~200 </a:t>
            </a:r>
            <a:r>
              <a:rPr lang="en-US" sz="2200" dirty="0">
                <a:solidFill>
                  <a:schemeClr val="tx2"/>
                </a:solidFill>
                <a:latin typeface="Symbol" charset="2"/>
                <a:ea typeface="ＭＳ Ｐゴシック" pitchFamily="-84" charset="-128"/>
                <a:cs typeface="Symbol" charset="2"/>
              </a:rPr>
              <a:t>m</a:t>
            </a:r>
            <a:r>
              <a:rPr lang="en-US" sz="2200" dirty="0">
                <a:solidFill>
                  <a:schemeClr val="tx2"/>
                </a:solidFill>
                <a:latin typeface="Arial Narrow" pitchFamily="34" charset="0"/>
                <a:ea typeface="ＭＳ Ｐゴシック" pitchFamily="-84" charset="-128"/>
                <a:cs typeface="ＭＳ Ｐゴシック" pitchFamily="-84" charset="-128"/>
              </a:rPr>
              <a:t>m </a:t>
            </a:r>
            <a:r>
              <a:rPr lang="en-US" sz="2200" dirty="0" smtClean="0">
                <a:solidFill>
                  <a:schemeClr val="tx2"/>
                </a:solidFill>
                <a:latin typeface="Arial Narrow" pitchFamily="34" charset="0"/>
                <a:ea typeface="ＭＳ Ｐゴシック" pitchFamily="-84" charset="-128"/>
                <a:cs typeface="ＭＳ Ｐゴシック" pitchFamily="-84" charset="-128"/>
              </a:rPr>
              <a:t>ring radius resolution, a plain factor of two compared to the “big hexagon” mode</a:t>
            </a:r>
          </a:p>
        </p:txBody>
      </p:sp>
      <p:pic>
        <p:nvPicPr>
          <p:cNvPr id="5" name="Picture 4" descr="snowflake-g4-straight-with-cloud-zoom.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4343400"/>
            <a:ext cx="2016252" cy="1955800"/>
          </a:xfrm>
          <a:prstGeom prst="rect">
            <a:avLst/>
          </a:prstGeom>
        </p:spPr>
      </p:pic>
      <p:pic>
        <p:nvPicPr>
          <p:cNvPr id="10" name="Picture 9" descr="snowflake-g4-straight-resolution.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3516" y="914400"/>
            <a:ext cx="4520484" cy="3962400"/>
          </a:xfrm>
          <a:prstGeom prst="rect">
            <a:avLst/>
          </a:prstGeom>
        </p:spPr>
      </p:pic>
      <p:sp>
        <p:nvSpPr>
          <p:cNvPr id="17" name="Rounded Rectangle 16"/>
          <p:cNvSpPr/>
          <p:nvPr/>
        </p:nvSpPr>
        <p:spPr>
          <a:xfrm>
            <a:off x="7391400" y="1752600"/>
            <a:ext cx="1143000" cy="304800"/>
          </a:xfrm>
          <a:prstGeom prst="roundRect">
            <a:avLst/>
          </a:prstGeom>
          <a:solidFill>
            <a:srgbClr val="00E1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3"/>
          <p:cNvSpPr txBox="1">
            <a:spLocks noChangeArrowheads="1"/>
          </p:cNvSpPr>
          <p:nvPr/>
        </p:nvSpPr>
        <p:spPr>
          <a:xfrm>
            <a:off x="2971800" y="5105400"/>
            <a:ext cx="5943600" cy="1066800"/>
          </a:xfrm>
          <a:prstGeom prst="rect">
            <a:avLst/>
          </a:prstGeom>
        </p:spPr>
        <p:txBody>
          <a:bodyPr vert="horz" lIns="91283" tIns="45642" rIns="91283" bIns="45642" rtlCol="0">
            <a:normAutofit fontScale="92500"/>
          </a:bodyPr>
          <a:lstStyle/>
          <a:p>
            <a:pPr lvl="0"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NB: will either have to raise threshold in the reconstruction sequence (here x2 in noise units) or use the strong amplitude correlation in two pads composing the cluster if “zebra” area is hit</a:t>
            </a:r>
          </a:p>
        </p:txBody>
      </p:sp>
    </p:spTree>
    <p:extLst>
      <p:ext uri="{BB962C8B-B14F-4D97-AF65-F5344CB8AC3E}">
        <p14:creationId xmlns:p14="http://schemas.microsoft.com/office/powerpoint/2010/main" val="9827672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Contents of </a:t>
            </a:r>
            <a:r>
              <a:rPr lang="en-US" sz="4800" b="0" dirty="0" smtClean="0">
                <a:latin typeface="Arial Narrow"/>
                <a:ea typeface="ＭＳ Ｐゴシック" pitchFamily="-84" charset="-128"/>
                <a:cs typeface="Arial Narrow"/>
              </a:rPr>
              <a:t>these presentations</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a:t>
            </a:fld>
            <a:r>
              <a:rPr lang="en-US" dirty="0" smtClean="0"/>
              <a:t>/</a:t>
            </a:r>
            <a:r>
              <a:rPr lang="en-US" dirty="0" smtClean="0"/>
              <a:t>26</a:t>
            </a:r>
            <a:endParaRPr lang="ru-RU" dirty="0"/>
          </a:p>
        </p:txBody>
      </p:sp>
      <p:sp>
        <p:nvSpPr>
          <p:cNvPr id="6" name="Rectangle 3"/>
          <p:cNvSpPr txBox="1">
            <a:spLocks noChangeArrowheads="1"/>
          </p:cNvSpPr>
          <p:nvPr/>
        </p:nvSpPr>
        <p:spPr>
          <a:xfrm>
            <a:off x="0" y="838200"/>
            <a:ext cx="9144000" cy="2743200"/>
          </a:xfrm>
          <a:prstGeom prst="rect">
            <a:avLst/>
          </a:prstGeom>
        </p:spPr>
        <p:txBody>
          <a:bodyPr vert="horz" lIns="91283" tIns="45642" rIns="91283" bIns="45642" rtlCol="0">
            <a:normAutofit/>
          </a:bodyPr>
          <a:lstStyle/>
          <a:p>
            <a:pPr marL="342328"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800" dirty="0">
                <a:solidFill>
                  <a:schemeClr val="tx2"/>
                </a:solidFill>
                <a:latin typeface="Arial Narrow" pitchFamily="34" charset="0"/>
                <a:ea typeface="ＭＳ Ｐゴシック" pitchFamily="-84" charset="-128"/>
                <a:cs typeface="ＭＳ Ｐゴシック" pitchFamily="-84" charset="-128"/>
              </a:rPr>
              <a:t>p</a:t>
            </a:r>
            <a:r>
              <a:rPr lang="en-US" sz="2800" dirty="0" smtClean="0">
                <a:solidFill>
                  <a:schemeClr val="tx2"/>
                </a:solidFill>
                <a:latin typeface="Arial Narrow" pitchFamily="34" charset="0"/>
                <a:ea typeface="ＭＳ Ｐゴシック" pitchFamily="-84" charset="-128"/>
                <a:cs typeface="ＭＳ Ｐゴシック" pitchFamily="-84" charset="-128"/>
              </a:rPr>
              <a:t>art#1: motivation; ideas; goals; linear strip case (ideal model)</a:t>
            </a:r>
          </a:p>
          <a:p>
            <a:pPr marR="0" lvl="0" algn="l" defTabSz="912853" rtl="0" eaLnBrk="1" fontAlgn="auto" latinLnBrk="0" hangingPunct="1">
              <a:lnSpc>
                <a:spcPct val="100000"/>
              </a:lnSpc>
              <a:spcBef>
                <a:spcPct val="20000"/>
              </a:spcBef>
              <a:spcAft>
                <a:spcPts val="0"/>
              </a:spcAft>
              <a:buClr>
                <a:srgbClr val="80057A"/>
              </a:buClr>
              <a:buSzPct val="100000"/>
              <a:tabLst/>
              <a:defRPr/>
            </a:pPr>
            <a:r>
              <a:rPr lang="en-US" sz="2800" dirty="0" smtClean="0">
                <a:solidFill>
                  <a:schemeClr val="tx2"/>
                </a:solidFill>
                <a:latin typeface="Arial Narrow" pitchFamily="34" charset="0"/>
                <a:ea typeface="ＭＳ Ｐゴシック" pitchFamily="-84" charset="-128"/>
                <a:cs typeface="ＭＳ Ｐゴシック" pitchFamily="-84" charset="-128"/>
              </a:rPr>
              <a:t> </a:t>
            </a:r>
          </a:p>
          <a:p>
            <a:pPr marL="342328"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800" b="1" dirty="0">
                <a:solidFill>
                  <a:schemeClr val="tx2"/>
                </a:solidFill>
                <a:latin typeface="Arial Narrow" pitchFamily="34" charset="0"/>
                <a:ea typeface="ＭＳ Ｐゴシック" pitchFamily="-84" charset="-128"/>
                <a:cs typeface="ＭＳ Ｐゴシック" pitchFamily="-84" charset="-128"/>
              </a:rPr>
              <a:t>p</a:t>
            </a:r>
            <a:r>
              <a:rPr lang="en-US" sz="2800" b="1" dirty="0" smtClean="0">
                <a:solidFill>
                  <a:schemeClr val="tx2"/>
                </a:solidFill>
                <a:latin typeface="Arial Narrow" pitchFamily="34" charset="0"/>
                <a:ea typeface="ＭＳ Ｐゴシック" pitchFamily="-84" charset="-128"/>
                <a:cs typeface="ＭＳ Ｐゴシック" pitchFamily="-84" charset="-128"/>
              </a:rPr>
              <a:t>art#2: RICH  GEM readout plane layout optimization</a:t>
            </a:r>
          </a:p>
          <a:p>
            <a:pPr marL="342328"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lang="en-US" sz="2800" dirty="0" smtClean="0">
              <a:solidFill>
                <a:schemeClr val="tx2"/>
              </a:solidFill>
              <a:latin typeface="Arial Narrow" pitchFamily="34" charset="0"/>
              <a:ea typeface="ＭＳ Ｐゴシック" pitchFamily="-84" charset="-128"/>
              <a:cs typeface="ＭＳ Ｐゴシック" pitchFamily="-84" charset="-128"/>
            </a:endParaRPr>
          </a:p>
          <a:p>
            <a:pPr marL="342328"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800" dirty="0">
                <a:solidFill>
                  <a:schemeClr val="tx2"/>
                </a:solidFill>
                <a:latin typeface="Arial Narrow" pitchFamily="34" charset="0"/>
                <a:ea typeface="ＭＳ Ｐゴシック" pitchFamily="-84" charset="-128"/>
                <a:cs typeface="ＭＳ Ｐゴシック" pitchFamily="-84" charset="-128"/>
              </a:rPr>
              <a:t>p</a:t>
            </a:r>
            <a:r>
              <a:rPr lang="en-US" sz="2800" dirty="0" smtClean="0">
                <a:solidFill>
                  <a:schemeClr val="tx2"/>
                </a:solidFill>
                <a:latin typeface="Arial Narrow" pitchFamily="34" charset="0"/>
                <a:ea typeface="ＭＳ Ｐゴシック" pitchFamily="-84" charset="-128"/>
                <a:cs typeface="ＭＳ Ｐゴシック" pitchFamily="-84" charset="-128"/>
              </a:rPr>
              <a:t>art#3: linear strip case (ANSYS modeling)</a:t>
            </a:r>
          </a:p>
        </p:txBody>
      </p:sp>
      <p:sp>
        <p:nvSpPr>
          <p:cNvPr id="8" name="TextBox 7"/>
          <p:cNvSpPr txBox="1"/>
          <p:nvPr/>
        </p:nvSpPr>
        <p:spPr>
          <a:xfrm>
            <a:off x="990600" y="2362200"/>
            <a:ext cx="1431877" cy="400110"/>
          </a:xfrm>
          <a:prstGeom prst="rect">
            <a:avLst/>
          </a:prstGeom>
          <a:noFill/>
        </p:spPr>
        <p:txBody>
          <a:bodyPr wrap="none" rtlCol="0">
            <a:spAutoFit/>
          </a:bodyPr>
          <a:lstStyle/>
          <a:p>
            <a:r>
              <a:rPr lang="en-US" sz="2000" dirty="0" smtClean="0">
                <a:solidFill>
                  <a:srgbClr val="00E100"/>
                </a:solidFill>
              </a:rPr>
              <a:t>-&gt; this talk!</a:t>
            </a:r>
            <a:endParaRPr lang="en-US" sz="2000" dirty="0">
              <a:solidFill>
                <a:srgbClr val="00E100"/>
              </a:solidFill>
            </a:endParaRPr>
          </a:p>
        </p:txBody>
      </p:sp>
    </p:spTree>
    <p:extLst>
      <p:ext uri="{BB962C8B-B14F-4D97-AF65-F5344CB8AC3E}">
        <p14:creationId xmlns:p14="http://schemas.microsoft.com/office/powerpoint/2010/main" val="34626434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Shopping list: baseline</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20</a:t>
            </a:fld>
            <a:r>
              <a:rPr lang="en-US" dirty="0" smtClean="0"/>
              <a:t>/</a:t>
            </a:r>
            <a:r>
              <a:rPr lang="en-US" dirty="0" smtClean="0"/>
              <a:t>26</a:t>
            </a:r>
            <a:endParaRPr lang="ru-RU" dirty="0"/>
          </a:p>
        </p:txBody>
      </p:sp>
      <p:sp>
        <p:nvSpPr>
          <p:cNvPr id="6" name="Rectangle 3"/>
          <p:cNvSpPr txBox="1">
            <a:spLocks noChangeArrowheads="1"/>
          </p:cNvSpPr>
          <p:nvPr/>
        </p:nvSpPr>
        <p:spPr>
          <a:xfrm>
            <a:off x="685800" y="990600"/>
            <a:ext cx="4343400" cy="6858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2800" u="sng" dirty="0" smtClean="0">
                <a:solidFill>
                  <a:schemeClr val="tx2"/>
                </a:solidFill>
                <a:latin typeface="Arial Narrow" pitchFamily="34" charset="0"/>
                <a:ea typeface="ＭＳ Ｐゴシック" pitchFamily="-84" charset="-128"/>
                <a:cs typeface="ＭＳ Ｐゴシック" pitchFamily="-84" charset="-128"/>
              </a:rPr>
              <a:t>Present design (~400 </a:t>
            </a:r>
            <a:r>
              <a:rPr lang="en-US" sz="2800" u="sng" dirty="0" smtClean="0">
                <a:solidFill>
                  <a:schemeClr val="tx2"/>
                </a:solidFill>
                <a:latin typeface="Symbol" charset="2"/>
                <a:ea typeface="ＭＳ Ｐゴシック" pitchFamily="-84" charset="-128"/>
                <a:cs typeface="Symbol" charset="2"/>
              </a:rPr>
              <a:t>m</a:t>
            </a:r>
            <a:r>
              <a:rPr lang="en-US" sz="2800" u="sng" dirty="0" smtClean="0">
                <a:solidFill>
                  <a:schemeClr val="tx2"/>
                </a:solidFill>
                <a:latin typeface="Arial Narrow" pitchFamily="34" charset="0"/>
                <a:ea typeface="ＭＳ Ｐゴシック" pitchFamily="-84" charset="-128"/>
                <a:cs typeface="ＭＳ Ｐゴシック" pitchFamily="-84" charset="-128"/>
              </a:rPr>
              <a:t>m)</a:t>
            </a:r>
          </a:p>
        </p:txBody>
      </p:sp>
      <p:pic>
        <p:nvPicPr>
          <p:cNvPr id="8" name="Picture 7" descr="hexagon-with-cloud-zoom.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990600"/>
            <a:ext cx="2592324" cy="2514600"/>
          </a:xfrm>
          <a:prstGeom prst="rect">
            <a:avLst/>
          </a:prstGeom>
        </p:spPr>
      </p:pic>
      <p:sp>
        <p:nvSpPr>
          <p:cNvPr id="9" name="Rectangle 3"/>
          <p:cNvSpPr txBox="1">
            <a:spLocks noChangeArrowheads="1"/>
          </p:cNvSpPr>
          <p:nvPr/>
        </p:nvSpPr>
        <p:spPr>
          <a:xfrm>
            <a:off x="381000" y="1828800"/>
            <a:ext cx="4495800" cy="1752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Advantage: robust (“digital” mode), no need to change anything </a:t>
            </a:r>
            <a:r>
              <a:rPr lang="en-US" sz="2200" noProof="0" dirty="0" smtClean="0">
                <a:solidFill>
                  <a:schemeClr val="tx2"/>
                </a:solidFill>
                <a:latin typeface="Arial Narrow" pitchFamily="34" charset="0"/>
                <a:ea typeface="ＭＳ Ｐゴシック" pitchFamily="-84" charset="-128"/>
                <a:cs typeface="ＭＳ Ｐゴシック" pitchFamily="-84" charset="-128"/>
                <a:sym typeface="Wingdings"/>
              </a:rPr>
              <a:t></a:t>
            </a:r>
            <a:endParaRPr lang="en-US" sz="2200" noProof="0" dirty="0" smtClean="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endParaRPr lang="en-US" sz="2200" dirty="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Drawback: poor spatial resolution</a:t>
            </a:r>
            <a:endParaRPr lang="en-US" sz="2200" noProof="0" dirty="0" smtClean="0">
              <a:solidFill>
                <a:schemeClr val="tx2"/>
              </a:solidFill>
              <a:latin typeface="Arial Narrow" pitchFamily="34" charset="0"/>
              <a:ea typeface="ＭＳ Ｐゴシック" pitchFamily="-84" charset="-128"/>
              <a:cs typeface="ＭＳ Ｐゴシック" pitchFamily="-84" charset="-128"/>
            </a:endParaRPr>
          </a:p>
        </p:txBody>
      </p:sp>
      <p:sp>
        <p:nvSpPr>
          <p:cNvPr id="10" name="TextBox 9"/>
          <p:cNvSpPr txBox="1"/>
          <p:nvPr/>
        </p:nvSpPr>
        <p:spPr>
          <a:xfrm>
            <a:off x="685800" y="4038600"/>
            <a:ext cx="8229600" cy="707886"/>
          </a:xfrm>
          <a:prstGeom prst="rect">
            <a:avLst/>
          </a:prstGeom>
          <a:noFill/>
        </p:spPr>
        <p:txBody>
          <a:bodyPr wrap="square" rtlCol="0">
            <a:spAutoFit/>
          </a:bodyPr>
          <a:lstStyle/>
          <a:p>
            <a:r>
              <a:rPr lang="en-US" sz="2000" dirty="0" smtClean="0">
                <a:solidFill>
                  <a:srgbClr val="E006D5"/>
                </a:solidFill>
              </a:rPr>
              <a:t>-</a:t>
            </a:r>
            <a:r>
              <a:rPr lang="en-US" sz="2000" dirty="0" smtClean="0">
                <a:solidFill>
                  <a:srgbClr val="E006D5"/>
                </a:solidFill>
              </a:rPr>
              <a:t>&gt; listed here only to determine relative resolution scale for comparison </a:t>
            </a:r>
            <a:r>
              <a:rPr lang="en-US" sz="2000" dirty="0" smtClean="0">
                <a:solidFill>
                  <a:srgbClr val="E006D5"/>
                </a:solidFill>
              </a:rPr>
              <a:t>with the other options in the considered simulation environment </a:t>
            </a:r>
            <a:endParaRPr lang="en-US" sz="2000" dirty="0">
              <a:solidFill>
                <a:srgbClr val="E006D5"/>
              </a:solidFill>
            </a:endParaRPr>
          </a:p>
        </p:txBody>
      </p:sp>
    </p:spTree>
    <p:extLst>
      <p:ext uri="{BB962C8B-B14F-4D97-AF65-F5344CB8AC3E}">
        <p14:creationId xmlns:p14="http://schemas.microsoft.com/office/powerpoint/2010/main" val="27401194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Shopping list: option #1</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21</a:t>
            </a:fld>
            <a:r>
              <a:rPr lang="en-US" dirty="0" smtClean="0"/>
              <a:t>/</a:t>
            </a:r>
            <a:r>
              <a:rPr lang="en-US" dirty="0" smtClean="0"/>
              <a:t>26</a:t>
            </a:r>
            <a:endParaRPr lang="ru-RU" dirty="0"/>
          </a:p>
        </p:txBody>
      </p:sp>
      <p:sp>
        <p:nvSpPr>
          <p:cNvPr id="6" name="Rectangle 3"/>
          <p:cNvSpPr txBox="1">
            <a:spLocks noChangeArrowheads="1"/>
          </p:cNvSpPr>
          <p:nvPr/>
        </p:nvSpPr>
        <p:spPr>
          <a:xfrm>
            <a:off x="685800" y="990600"/>
            <a:ext cx="4343400" cy="6858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2800" u="sng" dirty="0" smtClean="0">
                <a:solidFill>
                  <a:schemeClr val="tx2"/>
                </a:solidFill>
                <a:latin typeface="Arial Narrow" pitchFamily="34" charset="0"/>
                <a:ea typeface="ＭＳ Ｐゴシック" pitchFamily="-84" charset="-128"/>
                <a:cs typeface="ＭＳ Ｐゴシック" pitchFamily="-84" charset="-128"/>
              </a:rPr>
              <a:t>“Rhombus mode” (~250 </a:t>
            </a:r>
            <a:r>
              <a:rPr lang="en-US" sz="2800" u="sng" dirty="0" smtClean="0">
                <a:solidFill>
                  <a:schemeClr val="tx2"/>
                </a:solidFill>
                <a:latin typeface="Symbol" charset="2"/>
                <a:ea typeface="ＭＳ Ｐゴシック" pitchFamily="-84" charset="-128"/>
                <a:cs typeface="Symbol" charset="2"/>
              </a:rPr>
              <a:t>m</a:t>
            </a:r>
            <a:r>
              <a:rPr lang="en-US" sz="2800" u="sng" dirty="0" smtClean="0">
                <a:solidFill>
                  <a:schemeClr val="tx2"/>
                </a:solidFill>
                <a:latin typeface="Arial Narrow" pitchFamily="34" charset="0"/>
                <a:ea typeface="ＭＳ Ｐゴシック" pitchFamily="-84" charset="-128"/>
                <a:cs typeface="ＭＳ Ｐゴシック" pitchFamily="-84" charset="-128"/>
              </a:rPr>
              <a:t>m)</a:t>
            </a:r>
          </a:p>
        </p:txBody>
      </p:sp>
      <p:sp>
        <p:nvSpPr>
          <p:cNvPr id="8" name="TextBox 7"/>
          <p:cNvSpPr txBox="1"/>
          <p:nvPr/>
        </p:nvSpPr>
        <p:spPr>
          <a:xfrm>
            <a:off x="1447800" y="5562600"/>
            <a:ext cx="7315200" cy="400110"/>
          </a:xfrm>
          <a:prstGeom prst="rect">
            <a:avLst/>
          </a:prstGeom>
          <a:noFill/>
        </p:spPr>
        <p:txBody>
          <a:bodyPr wrap="square" rtlCol="0">
            <a:spAutoFit/>
          </a:bodyPr>
          <a:lstStyle/>
          <a:p>
            <a:r>
              <a:rPr lang="en-US" sz="2000" dirty="0" smtClean="0">
                <a:solidFill>
                  <a:srgbClr val="FF0000"/>
                </a:solidFill>
              </a:rPr>
              <a:t>-</a:t>
            </a:r>
            <a:r>
              <a:rPr lang="en-US" sz="2000" dirty="0" smtClean="0">
                <a:solidFill>
                  <a:srgbClr val="FF0000"/>
                </a:solidFill>
              </a:rPr>
              <a:t>&gt; as simple and appealing as it is, not the optimal solution</a:t>
            </a:r>
            <a:endParaRPr lang="en-US" sz="2000" dirty="0">
              <a:solidFill>
                <a:srgbClr val="FF0000"/>
              </a:solidFill>
            </a:endParaRPr>
          </a:p>
        </p:txBody>
      </p:sp>
      <p:sp>
        <p:nvSpPr>
          <p:cNvPr id="9" name="Rectangle 3"/>
          <p:cNvSpPr txBox="1">
            <a:spLocks noChangeArrowheads="1"/>
          </p:cNvSpPr>
          <p:nvPr/>
        </p:nvSpPr>
        <p:spPr>
          <a:xfrm>
            <a:off x="381000" y="1828800"/>
            <a:ext cx="4876800" cy="19050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Advantages: robust (“digital mode” once overlapping pads are identified); immediate areal resolution improvement by a factor of ~3 (which naturally translates into respective improvement in 1D ring radius resolution)</a:t>
            </a:r>
          </a:p>
          <a:p>
            <a:pPr lvl="0" indent="-342328">
              <a:spcBef>
                <a:spcPct val="20000"/>
              </a:spcBef>
              <a:buClr>
                <a:srgbClr val="80057A"/>
              </a:buClr>
              <a:buSzPct val="100000"/>
              <a:buFont typeface="Wingdings" charset="2"/>
              <a:buChar char="§"/>
              <a:defRPr/>
            </a:pPr>
            <a:endParaRPr lang="en-US" sz="2200" dirty="0">
              <a:solidFill>
                <a:schemeClr val="tx2"/>
              </a:solidFill>
              <a:latin typeface="Arial Narrow" pitchFamily="34" charset="0"/>
              <a:ea typeface="ＭＳ Ｐゴシック" pitchFamily="-84" charset="-128"/>
              <a:cs typeface="ＭＳ Ｐゴシック" pitchFamily="-84" charset="-128"/>
            </a:endParaRPr>
          </a:p>
        </p:txBody>
      </p:sp>
      <p:pic>
        <p:nvPicPr>
          <p:cNvPr id="11" name="Picture 10" descr="two-hexagons.eps"/>
          <p:cNvPicPr>
            <a:picLocks noChangeAspect="1"/>
          </p:cNvPicPr>
          <p:nvPr/>
        </p:nvPicPr>
        <p:blipFill rotWithShape="1">
          <a:blip r:embed="rId3">
            <a:clrChange>
              <a:clrFrom>
                <a:srgbClr val="BE0004"/>
              </a:clrFrom>
              <a:clrTo>
                <a:srgbClr val="BE0004">
                  <a:alpha val="0"/>
                </a:srgbClr>
              </a:clrTo>
            </a:clrChange>
            <a:extLst>
              <a:ext uri="{28A0092B-C50C-407E-A947-70E740481C1C}">
                <a14:useLocalDpi xmlns:a14="http://schemas.microsoft.com/office/drawing/2010/main" val="0"/>
              </a:ext>
            </a:extLst>
          </a:blip>
          <a:srcRect l="7829" t="65314" r="45224" b="5352"/>
          <a:stretch/>
        </p:blipFill>
        <p:spPr>
          <a:xfrm>
            <a:off x="5562600" y="1447800"/>
            <a:ext cx="3319272" cy="2011680"/>
          </a:xfrm>
          <a:prstGeom prst="rect">
            <a:avLst/>
          </a:prstGeom>
        </p:spPr>
      </p:pic>
      <p:pic>
        <p:nvPicPr>
          <p:cNvPr id="10" name="Picture 9" descr="snowflake-like-strip-400um-bare.eps"/>
          <p:cNvPicPr>
            <a:picLocks noChangeAspect="1"/>
          </p:cNvPicPr>
          <p:nvPr/>
        </p:nvPicPr>
        <p:blipFill rotWithShape="1">
          <a:blip r:embed="rId4">
            <a:extLst>
              <a:ext uri="{28A0092B-C50C-407E-A947-70E740481C1C}">
                <a14:useLocalDpi xmlns:a14="http://schemas.microsoft.com/office/drawing/2010/main" val="0"/>
              </a:ext>
            </a:extLst>
          </a:blip>
          <a:srcRect t="-3" r="10096" b="41879"/>
          <a:stretch/>
        </p:blipFill>
        <p:spPr>
          <a:xfrm>
            <a:off x="5562600" y="1447800"/>
            <a:ext cx="3236976" cy="2029968"/>
          </a:xfrm>
          <a:prstGeom prst="rect">
            <a:avLst/>
          </a:prstGeom>
        </p:spPr>
      </p:pic>
      <p:sp>
        <p:nvSpPr>
          <p:cNvPr id="12" name="Diamond 11"/>
          <p:cNvSpPr/>
          <p:nvPr/>
        </p:nvSpPr>
        <p:spPr>
          <a:xfrm>
            <a:off x="6400800" y="2057400"/>
            <a:ext cx="1524000" cy="838200"/>
          </a:xfrm>
          <a:prstGeom prst="diamond">
            <a:avLst/>
          </a:prstGeom>
          <a:noFill/>
          <a:ln w="635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3"/>
          <p:cNvSpPr txBox="1">
            <a:spLocks noChangeArrowheads="1"/>
          </p:cNvSpPr>
          <p:nvPr/>
        </p:nvSpPr>
        <p:spPr>
          <a:xfrm>
            <a:off x="381000" y="3886200"/>
            <a:ext cx="7848600" cy="15240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Drawbacks: per design serves only as a fallback solution for the snowflake model with linear charge sharing; “optimal” implementation is not feasible (too narrow spikes); and if one goes for more robust straight strips (no longitudinal 1D coordinate measurement), option #3 is better </a:t>
            </a:r>
          </a:p>
        </p:txBody>
      </p:sp>
    </p:spTree>
    <p:extLst>
      <p:ext uri="{BB962C8B-B14F-4D97-AF65-F5344CB8AC3E}">
        <p14:creationId xmlns:p14="http://schemas.microsoft.com/office/powerpoint/2010/main" val="329583126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0"/>
                                        </p:tgtEl>
                                        <p:attrNameLst>
                                          <p:attrName>style.opacity</p:attrName>
                                        </p:attrNameLst>
                                      </p:cBhvr>
                                      <p:to>
                                        <p:strVal val="0.5"/>
                                      </p:to>
                                    </p:set>
                                    <p:animEffect filter="image" prLst="opacity: 0.5">
                                      <p:cBhvr rctx="IE">
                                        <p:cTn id="7" dur="indefinite"/>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Shopping list: option #2</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22</a:t>
            </a:fld>
            <a:r>
              <a:rPr lang="en-US" dirty="0" smtClean="0"/>
              <a:t>/</a:t>
            </a:r>
            <a:r>
              <a:rPr lang="en-US" dirty="0" smtClean="0"/>
              <a:t>26</a:t>
            </a:r>
            <a:endParaRPr lang="ru-RU" dirty="0"/>
          </a:p>
        </p:txBody>
      </p:sp>
      <p:sp>
        <p:nvSpPr>
          <p:cNvPr id="6" name="Rectangle 3"/>
          <p:cNvSpPr txBox="1">
            <a:spLocks noChangeArrowheads="1"/>
          </p:cNvSpPr>
          <p:nvPr/>
        </p:nvSpPr>
        <p:spPr>
          <a:xfrm>
            <a:off x="685800" y="990600"/>
            <a:ext cx="4800600" cy="6858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2800" u="sng" dirty="0" smtClean="0">
                <a:solidFill>
                  <a:schemeClr val="tx2"/>
                </a:solidFill>
                <a:latin typeface="Arial Narrow" pitchFamily="34" charset="0"/>
                <a:ea typeface="ＭＳ Ｐゴシック" pitchFamily="-84" charset="-128"/>
                <a:cs typeface="ＭＳ Ｐゴシック" pitchFamily="-84" charset="-128"/>
              </a:rPr>
              <a:t>“Precision snowflake” (~170 </a:t>
            </a:r>
            <a:r>
              <a:rPr lang="en-US" sz="2800" u="sng" dirty="0" smtClean="0">
                <a:solidFill>
                  <a:schemeClr val="tx2"/>
                </a:solidFill>
                <a:latin typeface="Symbol" charset="2"/>
                <a:ea typeface="ＭＳ Ｐゴシック" pitchFamily="-84" charset="-128"/>
                <a:cs typeface="Symbol" charset="2"/>
              </a:rPr>
              <a:t>m</a:t>
            </a:r>
            <a:r>
              <a:rPr lang="en-US" sz="2800" u="sng" dirty="0" smtClean="0">
                <a:solidFill>
                  <a:schemeClr val="tx2"/>
                </a:solidFill>
                <a:latin typeface="Arial Narrow" pitchFamily="34" charset="0"/>
                <a:ea typeface="ＭＳ Ｐゴシック" pitchFamily="-84" charset="-128"/>
                <a:cs typeface="ＭＳ Ｐゴシック" pitchFamily="-84" charset="-128"/>
              </a:rPr>
              <a:t>m)</a:t>
            </a:r>
          </a:p>
        </p:txBody>
      </p:sp>
      <p:pic>
        <p:nvPicPr>
          <p:cNvPr id="8" name="Picture 7" descr="snowflake-g3-cspot-with-cloud-zoom.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990600"/>
            <a:ext cx="2625852" cy="2547123"/>
          </a:xfrm>
          <a:prstGeom prst="rect">
            <a:avLst/>
          </a:prstGeom>
        </p:spPr>
      </p:pic>
      <p:sp>
        <p:nvSpPr>
          <p:cNvPr id="9" name="Rectangle 3"/>
          <p:cNvSpPr txBox="1">
            <a:spLocks noChangeArrowheads="1"/>
          </p:cNvSpPr>
          <p:nvPr/>
        </p:nvSpPr>
        <p:spPr>
          <a:xfrm>
            <a:off x="381000" y="1676400"/>
            <a:ext cx="5334000" cy="18288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Advantages: highest ring radius resolution out of the configurations considered so far; if can be implemented properly in hardware, achievable resolution level is not much sensitive to the noise level and threshold setting</a:t>
            </a:r>
          </a:p>
          <a:p>
            <a:pPr lvl="0" indent="-342328">
              <a:spcBef>
                <a:spcPct val="20000"/>
              </a:spcBef>
              <a:buClr>
                <a:srgbClr val="80057A"/>
              </a:buClr>
              <a:buSzPct val="100000"/>
              <a:buFont typeface="Wingdings" charset="2"/>
              <a:buChar char="§"/>
              <a:defRPr/>
            </a:pPr>
            <a:endParaRPr lang="en-US" sz="2200" dirty="0">
              <a:solidFill>
                <a:schemeClr val="tx2"/>
              </a:solidFill>
              <a:latin typeface="Arial Narrow" pitchFamily="34" charset="0"/>
              <a:ea typeface="ＭＳ Ｐゴシック" pitchFamily="-84" charset="-128"/>
              <a:cs typeface="ＭＳ Ｐゴシック" pitchFamily="-84" charset="-128"/>
            </a:endParaRPr>
          </a:p>
        </p:txBody>
      </p:sp>
      <p:sp>
        <p:nvSpPr>
          <p:cNvPr id="10" name="Rectangle 3"/>
          <p:cNvSpPr txBox="1">
            <a:spLocks noChangeArrowheads="1"/>
          </p:cNvSpPr>
          <p:nvPr/>
        </p:nvSpPr>
        <p:spPr>
          <a:xfrm>
            <a:off x="381000" y="3581400"/>
            <a:ext cx="8077200" cy="2514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Drawbacks: given small charge cloud footprint and technological limits, implementing either “ideal” linear charge sharing model or some other one which would work well requires careful electrostatic modeling; may be more sensitive to field distortions due to the GEM foil holes, to overlapping photon signals and other subtle effects; improvement in 1D spatial resolution does not immediately translate into the ring radius resolution increase (see respective comment on the “2D charge sharing” slide as well); </a:t>
            </a:r>
          </a:p>
        </p:txBody>
      </p:sp>
      <p:sp>
        <p:nvSpPr>
          <p:cNvPr id="11" name="TextBox 10"/>
          <p:cNvSpPr txBox="1"/>
          <p:nvPr/>
        </p:nvSpPr>
        <p:spPr>
          <a:xfrm>
            <a:off x="914400" y="6019800"/>
            <a:ext cx="8458200" cy="400110"/>
          </a:xfrm>
          <a:prstGeom prst="rect">
            <a:avLst/>
          </a:prstGeom>
          <a:noFill/>
        </p:spPr>
        <p:txBody>
          <a:bodyPr wrap="square" rtlCol="0">
            <a:spAutoFit/>
          </a:bodyPr>
          <a:lstStyle/>
          <a:p>
            <a:r>
              <a:rPr lang="en-US" sz="2000" dirty="0" smtClean="0">
                <a:solidFill>
                  <a:srgbClr val="E006D5"/>
                </a:solidFill>
              </a:rPr>
              <a:t>-</a:t>
            </a:r>
            <a:r>
              <a:rPr lang="en-US" sz="2000" dirty="0" smtClean="0">
                <a:solidFill>
                  <a:srgbClr val="E006D5"/>
                </a:solidFill>
              </a:rPr>
              <a:t>&gt; would become much more attractive if electron cloud was ~200 </a:t>
            </a:r>
            <a:r>
              <a:rPr lang="en-US" sz="2000" dirty="0" smtClean="0">
                <a:solidFill>
                  <a:srgbClr val="E006D5"/>
                </a:solidFill>
                <a:latin typeface="Symbol" charset="2"/>
                <a:cs typeface="Symbol" charset="2"/>
              </a:rPr>
              <a:t>m</a:t>
            </a:r>
            <a:r>
              <a:rPr lang="en-US" sz="2000" dirty="0" smtClean="0">
                <a:solidFill>
                  <a:srgbClr val="E006D5"/>
                </a:solidFill>
              </a:rPr>
              <a:t>m </a:t>
            </a:r>
            <a:endParaRPr lang="en-US" sz="2000" dirty="0">
              <a:solidFill>
                <a:srgbClr val="E006D5"/>
              </a:solidFill>
            </a:endParaRPr>
          </a:p>
        </p:txBody>
      </p:sp>
    </p:spTree>
    <p:extLst>
      <p:ext uri="{BB962C8B-B14F-4D97-AF65-F5344CB8AC3E}">
        <p14:creationId xmlns:p14="http://schemas.microsoft.com/office/powerpoint/2010/main" val="32958312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Shopping list: option #3</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23</a:t>
            </a:fld>
            <a:r>
              <a:rPr lang="en-US" dirty="0" smtClean="0"/>
              <a:t>/</a:t>
            </a:r>
            <a:r>
              <a:rPr lang="en-US" dirty="0" smtClean="0"/>
              <a:t>26</a:t>
            </a:r>
            <a:endParaRPr lang="ru-RU" dirty="0"/>
          </a:p>
        </p:txBody>
      </p:sp>
      <p:sp>
        <p:nvSpPr>
          <p:cNvPr id="6" name="Rectangle 3"/>
          <p:cNvSpPr txBox="1">
            <a:spLocks noChangeArrowheads="1"/>
          </p:cNvSpPr>
          <p:nvPr/>
        </p:nvSpPr>
        <p:spPr>
          <a:xfrm>
            <a:off x="685800" y="990600"/>
            <a:ext cx="4800600" cy="685800"/>
          </a:xfrm>
          <a:prstGeom prst="rect">
            <a:avLst/>
          </a:prstGeom>
        </p:spPr>
        <p:txBody>
          <a:bodyPr vert="horz" lIns="91283" tIns="45642" rIns="91283" bIns="45642" rtlCol="0">
            <a:normAutofit/>
          </a:bodyPr>
          <a:lstStyle/>
          <a:p>
            <a:pPr lvl="0">
              <a:spcBef>
                <a:spcPct val="20000"/>
              </a:spcBef>
              <a:buClr>
                <a:srgbClr val="80057A"/>
              </a:buClr>
              <a:buSzPct val="100000"/>
              <a:defRPr/>
            </a:pPr>
            <a:r>
              <a:rPr lang="en-US" sz="2800" u="sng" dirty="0" smtClean="0">
                <a:solidFill>
                  <a:schemeClr val="tx2"/>
                </a:solidFill>
                <a:latin typeface="Arial Narrow" pitchFamily="34" charset="0"/>
                <a:ea typeface="ＭＳ Ｐゴシック" pitchFamily="-84" charset="-128"/>
                <a:cs typeface="ＭＳ Ｐゴシック" pitchFamily="-84" charset="-128"/>
              </a:rPr>
              <a:t>“Robust snowflake” (~200 </a:t>
            </a:r>
            <a:r>
              <a:rPr lang="en-US" sz="2800" u="sng" dirty="0" smtClean="0">
                <a:solidFill>
                  <a:schemeClr val="tx2"/>
                </a:solidFill>
                <a:latin typeface="Symbol" charset="2"/>
                <a:ea typeface="ＭＳ Ｐゴシック" pitchFamily="-84" charset="-128"/>
                <a:cs typeface="Symbol" charset="2"/>
              </a:rPr>
              <a:t>m</a:t>
            </a:r>
            <a:r>
              <a:rPr lang="en-US" sz="2800" u="sng" dirty="0" smtClean="0">
                <a:solidFill>
                  <a:schemeClr val="tx2"/>
                </a:solidFill>
                <a:latin typeface="Arial Narrow" pitchFamily="34" charset="0"/>
                <a:ea typeface="ＭＳ Ｐゴシック" pitchFamily="-84" charset="-128"/>
                <a:cs typeface="ＭＳ Ｐゴシック" pitchFamily="-84" charset="-128"/>
              </a:rPr>
              <a:t>m)</a:t>
            </a:r>
          </a:p>
        </p:txBody>
      </p:sp>
      <p:sp>
        <p:nvSpPr>
          <p:cNvPr id="9" name="Rectangle 3"/>
          <p:cNvSpPr txBox="1">
            <a:spLocks noChangeArrowheads="1"/>
          </p:cNvSpPr>
          <p:nvPr/>
        </p:nvSpPr>
        <p:spPr>
          <a:xfrm>
            <a:off x="381000" y="1676400"/>
            <a:ext cx="5334000" cy="2133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Advantages: robust (sort of “digital” mode); clearly can be implemented in hardware (as long as increased capacitive coupling does not cause some performance degradation); does not require electrostatic modeling; a factor of x2 spatial resolution improvement “now” &amp; “almost for free”  </a:t>
            </a:r>
            <a:endParaRPr lang="en-US" sz="2200" dirty="0">
              <a:solidFill>
                <a:schemeClr val="tx2"/>
              </a:solidFill>
              <a:latin typeface="Arial Narrow" pitchFamily="34" charset="0"/>
              <a:ea typeface="ＭＳ Ｐゴシック" pitchFamily="-84" charset="-128"/>
              <a:cs typeface="ＭＳ Ｐゴシック" pitchFamily="-84" charset="-128"/>
            </a:endParaRPr>
          </a:p>
        </p:txBody>
      </p:sp>
      <p:sp>
        <p:nvSpPr>
          <p:cNvPr id="10" name="Rectangle 3"/>
          <p:cNvSpPr txBox="1">
            <a:spLocks noChangeArrowheads="1"/>
          </p:cNvSpPr>
          <p:nvPr/>
        </p:nvSpPr>
        <p:spPr>
          <a:xfrm>
            <a:off x="457200" y="3886200"/>
            <a:ext cx="7848600" cy="15240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Drawbacks: limits possible resolution improvement to the design factor of x2 (so if that is not enough, one has to decrease pad-to-pad distance); does not benefit from either reduced pedestal noise or electron cloud size increase should they become possible</a:t>
            </a:r>
          </a:p>
        </p:txBody>
      </p:sp>
      <p:sp>
        <p:nvSpPr>
          <p:cNvPr id="11" name="TextBox 10"/>
          <p:cNvSpPr txBox="1"/>
          <p:nvPr/>
        </p:nvSpPr>
        <p:spPr>
          <a:xfrm>
            <a:off x="2438400" y="5486400"/>
            <a:ext cx="6096000" cy="400110"/>
          </a:xfrm>
          <a:prstGeom prst="rect">
            <a:avLst/>
          </a:prstGeom>
          <a:noFill/>
        </p:spPr>
        <p:txBody>
          <a:bodyPr wrap="square" rtlCol="0">
            <a:spAutoFit/>
          </a:bodyPr>
          <a:lstStyle/>
          <a:p>
            <a:r>
              <a:rPr lang="en-US" sz="2000" dirty="0" smtClean="0">
                <a:solidFill>
                  <a:srgbClr val="008000"/>
                </a:solidFill>
              </a:rPr>
              <a:t>-</a:t>
            </a:r>
            <a:r>
              <a:rPr lang="en-US" sz="2000" dirty="0" smtClean="0">
                <a:solidFill>
                  <a:srgbClr val="008000"/>
                </a:solidFill>
              </a:rPr>
              <a:t>&gt; if a factor of x2 is enough, the best choice?</a:t>
            </a:r>
            <a:endParaRPr lang="en-US" sz="2000" dirty="0">
              <a:solidFill>
                <a:srgbClr val="008000"/>
              </a:solidFill>
            </a:endParaRPr>
          </a:p>
        </p:txBody>
      </p:sp>
      <p:pic>
        <p:nvPicPr>
          <p:cNvPr id="12" name="Picture 11" descr="snowflake-g4-straight-with-cloud-zoom.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990600"/>
            <a:ext cx="2592324" cy="2514600"/>
          </a:xfrm>
          <a:prstGeom prst="rect">
            <a:avLst/>
          </a:prstGeom>
        </p:spPr>
      </p:pic>
    </p:spTree>
    <p:extLst>
      <p:ext uri="{BB962C8B-B14F-4D97-AF65-F5344CB8AC3E}">
        <p14:creationId xmlns:p14="http://schemas.microsoft.com/office/powerpoint/2010/main" val="20539146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2D charge sharing?</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24</a:t>
            </a:fld>
            <a:r>
              <a:rPr lang="en-US" dirty="0" smtClean="0"/>
              <a:t>/</a:t>
            </a:r>
            <a:r>
              <a:rPr lang="en-US" dirty="0" smtClean="0"/>
              <a:t>26</a:t>
            </a:r>
            <a:endParaRPr lang="ru-RU" dirty="0"/>
          </a:p>
        </p:txBody>
      </p:sp>
      <p:pic>
        <p:nvPicPr>
          <p:cNvPr id="6" name="Picture 5" descr="hexagon-with-cloud.eps"/>
          <p:cNvPicPr>
            <a:picLocks noChangeAspect="1"/>
          </p:cNvPicPr>
          <p:nvPr/>
        </p:nvPicPr>
        <p:blipFill rotWithShape="1">
          <a:blip r:embed="rId3">
            <a:extLst>
              <a:ext uri="{28A0092B-C50C-407E-A947-70E740481C1C}">
                <a14:useLocalDpi xmlns:a14="http://schemas.microsoft.com/office/drawing/2010/main" val="0"/>
              </a:ext>
            </a:extLst>
          </a:blip>
          <a:srcRect l="15201" t="13043" r="35533" b="45853"/>
          <a:stretch/>
        </p:blipFill>
        <p:spPr>
          <a:xfrm>
            <a:off x="4419600" y="914400"/>
            <a:ext cx="4257114" cy="3445337"/>
          </a:xfrm>
          <a:prstGeom prst="rect">
            <a:avLst/>
          </a:prstGeom>
        </p:spPr>
      </p:pic>
      <p:sp>
        <p:nvSpPr>
          <p:cNvPr id="8" name="Rectangle 3"/>
          <p:cNvSpPr txBox="1">
            <a:spLocks noChangeArrowheads="1"/>
          </p:cNvSpPr>
          <p:nvPr/>
        </p:nvSpPr>
        <p:spPr>
          <a:xfrm>
            <a:off x="228600" y="914400"/>
            <a:ext cx="4114800" cy="5943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Consider to arrange coarse 2D coordinate measurement: in every inter-pad triangle (see the drawing) place 3 long </a:t>
            </a:r>
            <a:r>
              <a:rPr lang="en-US" sz="2000" i="1" dirty="0" smtClean="0">
                <a:solidFill>
                  <a:schemeClr val="tx2"/>
                </a:solidFill>
                <a:latin typeface="Arial Narrow" pitchFamily="34" charset="0"/>
                <a:ea typeface="ＭＳ Ｐゴシック" pitchFamily="-84" charset="-128"/>
                <a:cs typeface="ＭＳ Ｐゴシック" pitchFamily="-84" charset="-128"/>
              </a:rPr>
              <a:t>variable width</a:t>
            </a:r>
            <a:r>
              <a:rPr lang="en-US" sz="2000" dirty="0" smtClean="0">
                <a:solidFill>
                  <a:schemeClr val="tx2"/>
                </a:solidFill>
                <a:latin typeface="Arial Narrow" pitchFamily="34" charset="0"/>
                <a:ea typeface="ＭＳ Ｐゴシック" pitchFamily="-84" charset="-128"/>
                <a:cs typeface="ＭＳ Ｐゴシック" pitchFamily="-84" charset="-128"/>
              </a:rPr>
              <a:t> “polyline” strips “growing” from their respective pad centers </a:t>
            </a:r>
          </a:p>
          <a:p>
            <a:pPr lvl="0"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So pretend to typically have 3-pad clusters with an option of relatively low resolution 2D coordinate measurement using non-linear charge sharing model </a:t>
            </a:r>
          </a:p>
          <a:p>
            <a:pPr lvl="0"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This would allow to overcome the obvious problem of 1D coordinate measurement with “precision snowflakes”: no matter how good 1D resolution is, if respective rhombus is oriented at an angle to photon-to-ring-center direction, radius resolution is dominated by finite (and large!) rhombus width  </a:t>
            </a:r>
          </a:p>
        </p:txBody>
      </p:sp>
      <p:sp>
        <p:nvSpPr>
          <p:cNvPr id="2" name="Isosceles Triangle 1"/>
          <p:cNvSpPr>
            <a:spLocks noChangeAspect="1"/>
          </p:cNvSpPr>
          <p:nvPr/>
        </p:nvSpPr>
        <p:spPr>
          <a:xfrm rot="19800000">
            <a:off x="4933200" y="1588097"/>
            <a:ext cx="1918814" cy="1654149"/>
          </a:xfrm>
          <a:prstGeom prst="triangle">
            <a:avLst/>
          </a:prstGeom>
          <a:noFill/>
          <a:ln w="635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495800" y="4648200"/>
            <a:ext cx="4495800" cy="1569660"/>
          </a:xfrm>
          <a:prstGeom prst="rect">
            <a:avLst/>
          </a:prstGeom>
          <a:noFill/>
        </p:spPr>
        <p:txBody>
          <a:bodyPr wrap="square" rtlCol="0">
            <a:spAutoFit/>
          </a:bodyPr>
          <a:lstStyle/>
          <a:p>
            <a:r>
              <a:rPr lang="en-US" sz="1600" dirty="0" smtClean="0">
                <a:solidFill>
                  <a:srgbClr val="008000"/>
                </a:solidFill>
              </a:rPr>
              <a:t>-&gt; </a:t>
            </a:r>
            <a:r>
              <a:rPr lang="en-US" sz="1600" dirty="0" smtClean="0">
                <a:solidFill>
                  <a:srgbClr val="008000"/>
                </a:solidFill>
              </a:rPr>
              <a:t>this </a:t>
            </a:r>
            <a:r>
              <a:rPr lang="en-US" sz="1600" b="1" dirty="0" smtClean="0">
                <a:solidFill>
                  <a:srgbClr val="008000"/>
                </a:solidFill>
              </a:rPr>
              <a:t>is </a:t>
            </a:r>
            <a:r>
              <a:rPr lang="en-US" sz="1600" dirty="0" smtClean="0">
                <a:solidFill>
                  <a:srgbClr val="008000"/>
                </a:solidFill>
              </a:rPr>
              <a:t>doable; but 1) requires much more thinking &amp; modeling, 2) poses technological challenges like usage of 50-75 </a:t>
            </a:r>
            <a:r>
              <a:rPr lang="en-US" sz="1600" dirty="0" smtClean="0">
                <a:solidFill>
                  <a:srgbClr val="008000"/>
                </a:solidFill>
                <a:latin typeface="Symbol" charset="2"/>
                <a:cs typeface="Symbol" charset="2"/>
              </a:rPr>
              <a:t>m</a:t>
            </a:r>
            <a:r>
              <a:rPr lang="en-US" sz="1600" dirty="0" smtClean="0">
                <a:solidFill>
                  <a:srgbClr val="008000"/>
                </a:solidFill>
              </a:rPr>
              <a:t>m feature and gap sizes; </a:t>
            </a:r>
            <a:r>
              <a:rPr lang="en-US" sz="1600" dirty="0" smtClean="0">
                <a:solidFill>
                  <a:srgbClr val="008000"/>
                </a:solidFill>
              </a:rPr>
              <a:t>however </a:t>
            </a:r>
            <a:r>
              <a:rPr lang="en-US" sz="1600" dirty="0" smtClean="0">
                <a:solidFill>
                  <a:srgbClr val="008000"/>
                </a:solidFill>
              </a:rPr>
              <a:t>potentially this layout can give best results, if resolution really needs to be pushed to its limits</a:t>
            </a:r>
            <a:endParaRPr lang="en-US" sz="1600" dirty="0">
              <a:solidFill>
                <a:srgbClr val="008000"/>
              </a:solidFill>
            </a:endParaRPr>
          </a:p>
        </p:txBody>
      </p:sp>
    </p:spTree>
    <p:extLst>
      <p:ext uri="{BB962C8B-B14F-4D97-AF65-F5344CB8AC3E}">
        <p14:creationId xmlns:p14="http://schemas.microsoft.com/office/powerpoint/2010/main" val="2987352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 </a:t>
            </a:r>
            <a:r>
              <a:rPr lang="en-US" sz="4800" b="0" dirty="0" smtClean="0">
                <a:latin typeface="Arial Narrow"/>
                <a:ea typeface="ＭＳ Ｐゴシック" pitchFamily="-84" charset="-128"/>
                <a:cs typeface="Arial Narrow"/>
              </a:rPr>
              <a:t>O</a:t>
            </a:r>
            <a:r>
              <a:rPr lang="en-US" sz="4800" b="0" dirty="0" smtClean="0">
                <a:latin typeface="Arial Narrow"/>
                <a:ea typeface="ＭＳ Ｐゴシック" pitchFamily="-84" charset="-128"/>
                <a:cs typeface="Arial Narrow"/>
              </a:rPr>
              <a:t>ption #2 + 2D charge sharing</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25</a:t>
            </a:fld>
            <a:r>
              <a:rPr lang="en-US" dirty="0" smtClean="0"/>
              <a:t>/</a:t>
            </a:r>
            <a:r>
              <a:rPr lang="en-US" dirty="0" smtClean="0"/>
              <a:t>26</a:t>
            </a:r>
            <a:endParaRPr lang="ru-RU" dirty="0"/>
          </a:p>
        </p:txBody>
      </p:sp>
      <p:sp>
        <p:nvSpPr>
          <p:cNvPr id="6" name="Rectangle 3"/>
          <p:cNvSpPr txBox="1">
            <a:spLocks noChangeArrowheads="1"/>
          </p:cNvSpPr>
          <p:nvPr/>
        </p:nvSpPr>
        <p:spPr>
          <a:xfrm>
            <a:off x="228600" y="914400"/>
            <a:ext cx="8534400" cy="51054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Just to mention: one can perhaps arrange somewhat </a:t>
            </a:r>
            <a:r>
              <a:rPr lang="en-US" sz="2200" i="1" dirty="0" smtClean="0">
                <a:solidFill>
                  <a:schemeClr val="tx2"/>
                </a:solidFill>
                <a:latin typeface="Arial Narrow" pitchFamily="34" charset="0"/>
                <a:ea typeface="ＭＳ Ｐゴシック" pitchFamily="-84" charset="-128"/>
                <a:cs typeface="ＭＳ Ｐゴシック" pitchFamily="-84" charset="-128"/>
              </a:rPr>
              <a:t>smaller</a:t>
            </a:r>
            <a:r>
              <a:rPr lang="en-US" sz="2200" dirty="0" smtClean="0">
                <a:solidFill>
                  <a:schemeClr val="tx2"/>
                </a:solidFill>
                <a:latin typeface="Arial Narrow" pitchFamily="34" charset="0"/>
                <a:ea typeface="ＭＳ Ｐゴシック" pitchFamily="-84" charset="-128"/>
                <a:cs typeface="ＭＳ Ｐゴシック" pitchFamily="-84" charset="-128"/>
              </a:rPr>
              <a:t> 3-pad-overlap triangles shown on the previous page in order to effectively cut away rhombus edges along the short diagonal in the “precision snowflake” design for the cases when photon hits “zebra” pad overlap area</a:t>
            </a:r>
          </a:p>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This would probably allow to </a:t>
            </a:r>
            <a:r>
              <a:rPr lang="en-US" sz="2200" i="1" dirty="0" smtClean="0">
                <a:solidFill>
                  <a:schemeClr val="tx2"/>
                </a:solidFill>
                <a:latin typeface="Arial Narrow" pitchFamily="34" charset="0"/>
                <a:ea typeface="ＭＳ Ｐゴシック" pitchFamily="-84" charset="-128"/>
                <a:cs typeface="ＭＳ Ｐゴシック" pitchFamily="-84" charset="-128"/>
              </a:rPr>
              <a:t>partly </a:t>
            </a:r>
            <a:r>
              <a:rPr lang="en-US" sz="2200" dirty="0" smtClean="0">
                <a:solidFill>
                  <a:schemeClr val="tx2"/>
                </a:solidFill>
                <a:latin typeface="Arial Narrow" pitchFamily="34" charset="0"/>
                <a:ea typeface="ＭＳ Ｐゴシック" pitchFamily="-84" charset="-128"/>
                <a:cs typeface="ＭＳ Ｐゴシック" pitchFamily="-84" charset="-128"/>
              </a:rPr>
              <a:t>overcome the problem of 1D coordinate measurement in “precision snowflake” model explained earlier and go below     150 </a:t>
            </a:r>
            <a:r>
              <a:rPr lang="en-US" sz="2200" dirty="0" smtClean="0">
                <a:solidFill>
                  <a:schemeClr val="tx2"/>
                </a:solidFill>
                <a:latin typeface="Symbol" charset="2"/>
                <a:ea typeface="ＭＳ Ｐゴシック" pitchFamily="-84" charset="-128"/>
                <a:cs typeface="Symbol" charset="2"/>
              </a:rPr>
              <a:t>m</a:t>
            </a:r>
            <a:r>
              <a:rPr lang="en-US" sz="2200" dirty="0" smtClean="0">
                <a:solidFill>
                  <a:schemeClr val="tx2"/>
                </a:solidFill>
                <a:latin typeface="Arial Narrow" pitchFamily="34" charset="0"/>
                <a:ea typeface="ＭＳ Ｐゴシック" pitchFamily="-84" charset="-128"/>
                <a:cs typeface="ＭＳ Ｐゴシック" pitchFamily="-84" charset="-128"/>
              </a:rPr>
              <a:t>m ring radius resolution in this simulation environment</a:t>
            </a:r>
          </a:p>
        </p:txBody>
      </p:sp>
    </p:spTree>
    <p:extLst>
      <p:ext uri="{BB962C8B-B14F-4D97-AF65-F5344CB8AC3E}">
        <p14:creationId xmlns:p14="http://schemas.microsoft.com/office/powerpoint/2010/main" val="28747063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Outlook</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26</a:t>
            </a:fld>
            <a:r>
              <a:rPr lang="en-US" dirty="0" smtClean="0"/>
              <a:t>/</a:t>
            </a:r>
            <a:r>
              <a:rPr lang="en-US" dirty="0" smtClean="0"/>
              <a:t>26</a:t>
            </a:r>
            <a:endParaRPr lang="ru-RU" dirty="0"/>
          </a:p>
        </p:txBody>
      </p:sp>
      <p:sp>
        <p:nvSpPr>
          <p:cNvPr id="6" name="Rectangle 3"/>
          <p:cNvSpPr txBox="1">
            <a:spLocks noChangeArrowheads="1"/>
          </p:cNvSpPr>
          <p:nvPr/>
        </p:nvSpPr>
        <p:spPr>
          <a:xfrm>
            <a:off x="0" y="838200"/>
            <a:ext cx="9144000" cy="48768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Effects </a:t>
            </a:r>
            <a:r>
              <a:rPr lang="en-US" sz="2400" dirty="0" smtClean="0">
                <a:solidFill>
                  <a:schemeClr val="tx2"/>
                </a:solidFill>
                <a:latin typeface="Arial Narrow" pitchFamily="34" charset="0"/>
                <a:ea typeface="ＭＳ Ｐゴシック" pitchFamily="-84" charset="-128"/>
                <a:cs typeface="ＭＳ Ｐゴシック" pitchFamily="-84" charset="-128"/>
              </a:rPr>
              <a:t>of increased strip-to-strip </a:t>
            </a:r>
            <a:r>
              <a:rPr lang="en-US" sz="2400" dirty="0" smtClean="0">
                <a:solidFill>
                  <a:schemeClr val="tx2"/>
                </a:solidFill>
                <a:latin typeface="Arial Narrow" pitchFamily="34" charset="0"/>
                <a:ea typeface="ＭＳ Ｐゴシック" pitchFamily="-84" charset="-128"/>
                <a:cs typeface="ＭＳ Ｐゴシック" pitchFamily="-84" charset="-128"/>
              </a:rPr>
              <a:t>capacitance need to be estimated</a:t>
            </a:r>
            <a:endParaRPr lang="en-US" sz="2400" dirty="0" smtClean="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Cross-talk </a:t>
            </a:r>
            <a:r>
              <a:rPr lang="en-US" sz="2400" dirty="0" smtClean="0">
                <a:solidFill>
                  <a:schemeClr val="tx2"/>
                </a:solidFill>
                <a:latin typeface="Arial Narrow" pitchFamily="34" charset="0"/>
                <a:ea typeface="ＭＳ Ｐゴシック" pitchFamily="-84" charset="-128"/>
                <a:cs typeface="ＭＳ Ｐゴシック" pitchFamily="-84" charset="-128"/>
              </a:rPr>
              <a:t>model should better be implemented in the code</a:t>
            </a:r>
          </a:p>
          <a:p>
            <a:pPr lvl="0" indent="-342328">
              <a:spcBef>
                <a:spcPct val="20000"/>
              </a:spcBef>
              <a:buClr>
                <a:srgbClr val="80057A"/>
              </a:buClr>
              <a:buSzPct val="100000"/>
              <a:buFont typeface="Wingdings" charset="2"/>
              <a:buChar char="§"/>
              <a:defRPr/>
            </a:pPr>
            <a:endParaRPr lang="en-US" sz="2400" dirty="0" smtClean="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Gaps are necessary between strips (and feasibility of linear charge sharing model is questionable); if “precision snowflake” model is of interest, the answer will become more clear once straight strip case is elaborated in more detail</a:t>
            </a:r>
          </a:p>
          <a:p>
            <a:pPr lvl="0" indent="-342328">
              <a:spcBef>
                <a:spcPct val="20000"/>
              </a:spcBef>
              <a:buClr>
                <a:srgbClr val="80057A"/>
              </a:buClr>
              <a:buSzPct val="100000"/>
              <a:buFont typeface="Wingdings" charset="2"/>
              <a:buChar char="§"/>
              <a:defRPr/>
            </a:pPr>
            <a:endParaRPr lang="en-US" sz="2400" dirty="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400" dirty="0">
                <a:solidFill>
                  <a:schemeClr val="tx2"/>
                </a:solidFill>
                <a:latin typeface="Arial Narrow" pitchFamily="34" charset="0"/>
                <a:ea typeface="ＭＳ Ｐゴシック" pitchFamily="-84" charset="-128"/>
                <a:cs typeface="ＭＳ Ｐゴシック" pitchFamily="-84" charset="-128"/>
              </a:rPr>
              <a:t>N</a:t>
            </a:r>
            <a:r>
              <a:rPr lang="en-US" sz="2400" dirty="0" smtClean="0">
                <a:solidFill>
                  <a:schemeClr val="tx2"/>
                </a:solidFill>
                <a:latin typeface="Arial Narrow" pitchFamily="34" charset="0"/>
                <a:ea typeface="ＭＳ Ｐゴシック" pitchFamily="-84" charset="-128"/>
                <a:cs typeface="ＭＳ Ｐゴシック" pitchFamily="-84" charset="-128"/>
              </a:rPr>
              <a:t>on</a:t>
            </a:r>
            <a:r>
              <a:rPr lang="en-US" sz="2400" dirty="0" smtClean="0">
                <a:solidFill>
                  <a:schemeClr val="tx2"/>
                </a:solidFill>
                <a:latin typeface="Arial Narrow" pitchFamily="34" charset="0"/>
                <a:ea typeface="ＭＳ Ｐゴシック" pitchFamily="-84" charset="-128"/>
                <a:cs typeface="ＭＳ Ｐゴシック" pitchFamily="-84" charset="-128"/>
              </a:rPr>
              <a:t>-</a:t>
            </a:r>
            <a:r>
              <a:rPr lang="en-US" sz="2400" dirty="0" err="1" smtClean="0">
                <a:solidFill>
                  <a:schemeClr val="tx2"/>
                </a:solidFill>
                <a:latin typeface="Arial Narrow" pitchFamily="34" charset="0"/>
                <a:ea typeface="ＭＳ Ｐゴシック" pitchFamily="-84" charset="-128"/>
                <a:cs typeface="ＭＳ Ｐゴシック" pitchFamily="-84" charset="-128"/>
              </a:rPr>
              <a:t>gaussian</a:t>
            </a:r>
            <a:r>
              <a:rPr lang="en-US" sz="2400" dirty="0" smtClean="0">
                <a:solidFill>
                  <a:schemeClr val="tx2"/>
                </a:solidFill>
                <a:latin typeface="Arial Narrow" pitchFamily="34" charset="0"/>
                <a:ea typeface="ＭＳ Ｐゴシック" pitchFamily="-84" charset="-128"/>
                <a:cs typeface="ＭＳ Ｐゴシック" pitchFamily="-84" charset="-128"/>
              </a:rPr>
              <a:t> cloud shapes </a:t>
            </a:r>
            <a:r>
              <a:rPr lang="en-US" sz="2400" dirty="0" smtClean="0">
                <a:solidFill>
                  <a:schemeClr val="tx2"/>
                </a:solidFill>
                <a:latin typeface="Arial Narrow" pitchFamily="34" charset="0"/>
                <a:ea typeface="ＭＳ Ｐゴシック" pitchFamily="-84" charset="-128"/>
                <a:cs typeface="ＭＳ Ｐゴシック" pitchFamily="-84" charset="-128"/>
              </a:rPr>
              <a:t>should be checked (</a:t>
            </a:r>
            <a:r>
              <a:rPr lang="en-US" sz="2400" dirty="0" smtClean="0">
                <a:solidFill>
                  <a:schemeClr val="tx2"/>
                </a:solidFill>
                <a:latin typeface="Arial Narrow" pitchFamily="34" charset="0"/>
                <a:ea typeface="ＭＳ Ｐゴシック" pitchFamily="-84" charset="-128"/>
                <a:cs typeface="ＭＳ Ｐゴシック" pitchFamily="-84" charset="-128"/>
              </a:rPr>
              <a:t>effect of GEM holes, </a:t>
            </a:r>
            <a:r>
              <a:rPr lang="en-US" sz="2400" dirty="0" err="1" smtClean="0">
                <a:solidFill>
                  <a:schemeClr val="tx2"/>
                </a:solidFill>
                <a:latin typeface="Arial Narrow" pitchFamily="34" charset="0"/>
                <a:ea typeface="ＭＳ Ｐゴシック" pitchFamily="-84" charset="-128"/>
                <a:cs typeface="ＭＳ Ｐゴシック" pitchFamily="-84" charset="-128"/>
              </a:rPr>
              <a:t>etc</a:t>
            </a:r>
            <a:r>
              <a:rPr lang="en-US" sz="2400" dirty="0" smtClean="0">
                <a:solidFill>
                  <a:schemeClr val="tx2"/>
                </a:solidFill>
                <a:latin typeface="Arial Narrow" pitchFamily="34" charset="0"/>
                <a:ea typeface="ＭＳ Ｐゴシック" pitchFamily="-84" charset="-128"/>
                <a:cs typeface="ＭＳ Ｐゴシック" pitchFamily="-84" charset="-128"/>
              </a:rPr>
              <a:t>), although the impact (</a:t>
            </a:r>
            <a:r>
              <a:rPr lang="en-US" sz="2400" dirty="0" smtClean="0">
                <a:solidFill>
                  <a:schemeClr val="tx2"/>
                </a:solidFill>
                <a:latin typeface="Arial Narrow" pitchFamily="34" charset="0"/>
                <a:ea typeface="ＭＳ Ｐゴシック" pitchFamily="-84" charset="-128"/>
                <a:cs typeface="ＭＳ Ｐゴシック" pitchFamily="-84" charset="-128"/>
              </a:rPr>
              <a:t>in</a:t>
            </a:r>
            <a:r>
              <a:rPr lang="en-US" sz="2400" dirty="0" smtClean="0">
                <a:solidFill>
                  <a:schemeClr val="tx2"/>
                </a:solidFill>
                <a:latin typeface="Arial Narrow" pitchFamily="34" charset="0"/>
                <a:ea typeface="ＭＳ Ｐゴシック" pitchFamily="-84" charset="-128"/>
                <a:cs typeface="ＭＳ Ｐゴシック" pitchFamily="-84" charset="-128"/>
              </a:rPr>
              <a:t> particular for 50:50 charge sharing configuration with straight strips) must be small</a:t>
            </a: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a:p>
            <a:pPr lvl="0">
              <a:spcBef>
                <a:spcPct val="20000"/>
              </a:spcBef>
              <a:buClr>
                <a:srgbClr val="80057A"/>
              </a:buClr>
              <a:buSzPct val="100000"/>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a:p>
            <a:pPr lvl="0">
              <a:spcBef>
                <a:spcPct val="20000"/>
              </a:spcBef>
              <a:buClr>
                <a:srgbClr val="80057A"/>
              </a:buClr>
              <a:buSzPct val="100000"/>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41837872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Motivation</a:t>
            </a: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3</a:t>
            </a:fld>
            <a:r>
              <a:rPr lang="en-US" dirty="0" smtClean="0"/>
              <a:t>/</a:t>
            </a:r>
            <a:r>
              <a:rPr lang="en-US" dirty="0" smtClean="0"/>
              <a:t>26</a:t>
            </a:r>
            <a:endParaRPr lang="ru-RU" dirty="0"/>
          </a:p>
        </p:txBody>
      </p:sp>
      <p:sp>
        <p:nvSpPr>
          <p:cNvPr id="6" name="Rectangle 3"/>
          <p:cNvSpPr txBox="1">
            <a:spLocks noChangeArrowheads="1"/>
          </p:cNvSpPr>
          <p:nvPr/>
        </p:nvSpPr>
        <p:spPr>
          <a:xfrm>
            <a:off x="381000" y="1143000"/>
            <a:ext cx="4114800" cy="41148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noProof="0" dirty="0" smtClean="0">
                <a:solidFill>
                  <a:schemeClr val="tx2"/>
                </a:solidFill>
                <a:latin typeface="Arial Narrow" pitchFamily="34" charset="0"/>
                <a:ea typeface="ＭＳ Ｐゴシック" pitchFamily="-84" charset="-128"/>
                <a:cs typeface="ＭＳ Ｐゴシック" pitchFamily="-84" charset="-128"/>
              </a:rPr>
              <a:t>Spatial resolution of the present GEM pad layout noticeably affects Cerenkov ring radius resolution: </a:t>
            </a:r>
          </a:p>
          <a:p>
            <a:pPr marL="640080" lvl="0" indent="-342328">
              <a:spcBef>
                <a:spcPct val="20000"/>
              </a:spcBef>
              <a:buClr>
                <a:srgbClr val="80057A"/>
              </a:buClr>
              <a:buSzPct val="100000"/>
              <a:buFont typeface="Wingdings" charset="2"/>
              <a:buChar char="§"/>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Too small electron cloud size</a:t>
            </a:r>
          </a:p>
          <a:p>
            <a:pPr marL="640080" lvl="0" indent="-342328">
              <a:spcBef>
                <a:spcPct val="20000"/>
              </a:spcBef>
              <a:buClr>
                <a:srgbClr val="80057A"/>
              </a:buClr>
              <a:buSzPct val="100000"/>
              <a:buFont typeface="Wingdings" charset="2"/>
              <a:buChar char="§"/>
              <a:defRPr/>
            </a:pPr>
            <a:r>
              <a:rPr lang="en-US" sz="2000" dirty="0" smtClean="0">
                <a:solidFill>
                  <a:schemeClr val="tx2"/>
                </a:solidFill>
                <a:latin typeface="Arial Narrow" pitchFamily="34" charset="0"/>
                <a:ea typeface="ＭＳ Ｐゴシック" pitchFamily="-84" charset="-128"/>
                <a:cs typeface="ＭＳ Ｐゴシック" pitchFamily="-84" charset="-128"/>
              </a:rPr>
              <a:t>Too big pads </a:t>
            </a:r>
          </a:p>
          <a:p>
            <a:pPr lvl="0" indent="-342328">
              <a:spcBef>
                <a:spcPct val="20000"/>
              </a:spcBef>
              <a:buClr>
                <a:srgbClr val="80057A"/>
              </a:buClr>
              <a:buSzPct val="100000"/>
              <a:buFont typeface="Wingdings" charset="2"/>
              <a:buChar char="§"/>
              <a:defRPr/>
            </a:pPr>
            <a:endParaRPr lang="en-US" sz="2400" dirty="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endParaRPr lang="en-US" sz="2400" dirty="0">
              <a:solidFill>
                <a:schemeClr val="tx2"/>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a:p>
            <a:pPr lvl="0">
              <a:spcBef>
                <a:spcPct val="20000"/>
              </a:spcBef>
              <a:buClr>
                <a:srgbClr val="80057A"/>
              </a:buClr>
              <a:buSzPct val="100000"/>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p:txBody>
      </p:sp>
      <p:sp>
        <p:nvSpPr>
          <p:cNvPr id="8" name="TextBox 7"/>
          <p:cNvSpPr txBox="1"/>
          <p:nvPr/>
        </p:nvSpPr>
        <p:spPr>
          <a:xfrm>
            <a:off x="457200" y="3124200"/>
            <a:ext cx="4191000" cy="646331"/>
          </a:xfrm>
          <a:prstGeom prst="rect">
            <a:avLst/>
          </a:prstGeom>
          <a:noFill/>
        </p:spPr>
        <p:txBody>
          <a:bodyPr wrap="square" rtlCol="0">
            <a:spAutoFit/>
          </a:bodyPr>
          <a:lstStyle/>
          <a:p>
            <a:r>
              <a:rPr lang="en-US" dirty="0" smtClean="0">
                <a:solidFill>
                  <a:srgbClr val="E006D5"/>
                </a:solidFill>
              </a:rPr>
              <a:t>-&gt; basically no charge sharing (so effectively single pad </a:t>
            </a:r>
            <a:r>
              <a:rPr lang="en-US" dirty="0">
                <a:solidFill>
                  <a:srgbClr val="E006D5"/>
                </a:solidFill>
              </a:rPr>
              <a:t>-</a:t>
            </a:r>
            <a:r>
              <a:rPr lang="en-US" dirty="0" smtClean="0">
                <a:solidFill>
                  <a:srgbClr val="E006D5"/>
                </a:solidFill>
              </a:rPr>
              <a:t> “</a:t>
            </a:r>
            <a:r>
              <a:rPr lang="en-US" dirty="0" smtClean="0">
                <a:solidFill>
                  <a:srgbClr val="E006D5"/>
                </a:solidFill>
              </a:rPr>
              <a:t>digital” - </a:t>
            </a:r>
            <a:r>
              <a:rPr lang="en-US" dirty="0" smtClean="0">
                <a:solidFill>
                  <a:srgbClr val="E006D5"/>
                </a:solidFill>
              </a:rPr>
              <a:t>mode</a:t>
            </a:r>
            <a:r>
              <a:rPr lang="en-US" dirty="0" smtClean="0">
                <a:solidFill>
                  <a:srgbClr val="E006D5"/>
                </a:solidFill>
              </a:rPr>
              <a:t>)</a:t>
            </a:r>
            <a:endParaRPr lang="en-US" dirty="0">
              <a:solidFill>
                <a:srgbClr val="E006D5"/>
              </a:solidFill>
            </a:endParaRPr>
          </a:p>
        </p:txBody>
      </p:sp>
      <p:sp>
        <p:nvSpPr>
          <p:cNvPr id="16" name="TextBox 15"/>
          <p:cNvSpPr txBox="1"/>
          <p:nvPr/>
        </p:nvSpPr>
        <p:spPr>
          <a:xfrm>
            <a:off x="3471333" y="5257800"/>
            <a:ext cx="5638800" cy="1015663"/>
          </a:xfrm>
          <a:prstGeom prst="rect">
            <a:avLst/>
          </a:prstGeom>
          <a:noFill/>
        </p:spPr>
        <p:txBody>
          <a:bodyPr wrap="square" rtlCol="0">
            <a:spAutoFit/>
          </a:bodyPr>
          <a:lstStyle/>
          <a:p>
            <a:r>
              <a:rPr lang="en-US" sz="2000" dirty="0" smtClean="0">
                <a:solidFill>
                  <a:srgbClr val="008000"/>
                </a:solidFill>
              </a:rPr>
              <a:t>-&gt; the intention is to arrange charge sharing between neighboring </a:t>
            </a:r>
            <a:r>
              <a:rPr lang="en-US" sz="2000" dirty="0" smtClean="0">
                <a:solidFill>
                  <a:srgbClr val="008000"/>
                </a:solidFill>
              </a:rPr>
              <a:t>pads, perhaps </a:t>
            </a:r>
            <a:r>
              <a:rPr lang="en-US" sz="2000" dirty="0" smtClean="0">
                <a:solidFill>
                  <a:srgbClr val="008000"/>
                </a:solidFill>
              </a:rPr>
              <a:t>in a way similar to the straight strip case (see </a:t>
            </a:r>
            <a:r>
              <a:rPr lang="en-US" sz="2000" dirty="0" smtClean="0">
                <a:solidFill>
                  <a:srgbClr val="008000"/>
                </a:solidFill>
              </a:rPr>
              <a:t>talk#</a:t>
            </a:r>
            <a:r>
              <a:rPr lang="en-US" sz="2000" dirty="0" smtClean="0">
                <a:solidFill>
                  <a:srgbClr val="008000"/>
                </a:solidFill>
              </a:rPr>
              <a:t>1) </a:t>
            </a:r>
            <a:endParaRPr lang="en-US" sz="2000" dirty="0">
              <a:solidFill>
                <a:srgbClr val="008000"/>
              </a:solidFill>
            </a:endParaRPr>
          </a:p>
        </p:txBody>
      </p:sp>
      <p:pic>
        <p:nvPicPr>
          <p:cNvPr id="3" name="Picture 2" descr="hexagon-with-clou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990600"/>
            <a:ext cx="3960495" cy="3841750"/>
          </a:xfrm>
          <a:prstGeom prst="rect">
            <a:avLst/>
          </a:prstGeom>
        </p:spPr>
      </p:pic>
      <p:sp useBgFill="1">
        <p:nvSpPr>
          <p:cNvPr id="15" name="Rectangular Callout 14"/>
          <p:cNvSpPr/>
          <p:nvPr/>
        </p:nvSpPr>
        <p:spPr>
          <a:xfrm>
            <a:off x="609600" y="4343400"/>
            <a:ext cx="2016252" cy="1950720"/>
          </a:xfrm>
          <a:prstGeom prst="wedgeRectCallout">
            <a:avLst>
              <a:gd name="adj1" fmla="val 186799"/>
              <a:gd name="adj2" fmla="val -51177"/>
            </a:avLst>
          </a:prstGeom>
          <a:ln w="25400">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hexagon-with-cloud-zoom.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343400"/>
            <a:ext cx="2016252" cy="1955800"/>
          </a:xfrm>
          <a:prstGeom prst="rect">
            <a:avLst/>
          </a:prstGeom>
        </p:spPr>
      </p:pic>
      <p:sp>
        <p:nvSpPr>
          <p:cNvPr id="17" name="Rectangle 16"/>
          <p:cNvSpPr/>
          <p:nvPr/>
        </p:nvSpPr>
        <p:spPr>
          <a:xfrm>
            <a:off x="4876800" y="3867912"/>
            <a:ext cx="981456" cy="960120"/>
          </a:xfrm>
          <a:prstGeom prst="rect">
            <a:avLst/>
          </a:prstGeom>
          <a:noFill/>
          <a:ln w="2540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33332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Simulation environment</a:t>
            </a: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4</a:t>
            </a:fld>
            <a:r>
              <a:rPr lang="en-US" dirty="0" smtClean="0"/>
              <a:t>/</a:t>
            </a:r>
            <a:r>
              <a:rPr lang="en-US" dirty="0" smtClean="0"/>
              <a:t>26</a:t>
            </a:r>
            <a:endParaRPr lang="ru-RU" dirty="0"/>
          </a:p>
        </p:txBody>
      </p:sp>
      <p:sp>
        <p:nvSpPr>
          <p:cNvPr id="8" name="Rectangle 3"/>
          <p:cNvSpPr txBox="1">
            <a:spLocks noChangeArrowheads="1"/>
          </p:cNvSpPr>
          <p:nvPr/>
        </p:nvSpPr>
        <p:spPr>
          <a:xfrm>
            <a:off x="304800" y="838200"/>
            <a:ext cx="8686800" cy="34290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Custom ROOT script, mostly unified with the straight strip case </a:t>
            </a:r>
          </a:p>
          <a:p>
            <a:pPr lvl="0">
              <a:spcBef>
                <a:spcPct val="20000"/>
              </a:spcBef>
              <a:buClr>
                <a:srgbClr val="80057A"/>
              </a:buClr>
              <a:buSzPct val="100000"/>
              <a:defRPr/>
            </a:pPr>
            <a:endParaRPr lang="en-US" sz="2400" dirty="0" smtClean="0">
              <a:solidFill>
                <a:srgbClr val="E006D5"/>
              </a:solidFill>
              <a:latin typeface="Arial Narrow" pitchFamily="34" charset="0"/>
              <a:ea typeface="ＭＳ Ｐゴシック" pitchFamily="-84" charset="-128"/>
              <a:cs typeface="ＭＳ Ｐゴシック" pitchFamily="-84" charset="-128"/>
            </a:endParaRPr>
          </a:p>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Same as in talk#1: assume 100% of readout plane covered by pads -&gt; so cloud electron originated at the point (</a:t>
            </a:r>
            <a:r>
              <a:rPr lang="en-US" sz="2400" dirty="0" err="1" smtClean="0">
                <a:solidFill>
                  <a:schemeClr val="tx2"/>
                </a:solidFill>
                <a:latin typeface="Arial Narrow" pitchFamily="34" charset="0"/>
                <a:ea typeface="ＭＳ Ｐゴシック" pitchFamily="-84" charset="-128"/>
                <a:cs typeface="ＭＳ Ｐゴシック" pitchFamily="-84" charset="-128"/>
              </a:rPr>
              <a:t>x,y</a:t>
            </a:r>
            <a:r>
              <a:rPr lang="en-US" sz="2400" dirty="0" smtClean="0">
                <a:solidFill>
                  <a:schemeClr val="tx2"/>
                </a:solidFill>
                <a:latin typeface="Arial Narrow" pitchFamily="34" charset="0"/>
                <a:ea typeface="ＭＳ Ｐゴシック" pitchFamily="-84" charset="-128"/>
                <a:cs typeface="ＭＳ Ｐゴシック" pitchFamily="-84" charset="-128"/>
              </a:rPr>
              <a:t>) below the bottom GEM foil will be registered by the pad which geometrically contains point (</a:t>
            </a:r>
            <a:r>
              <a:rPr lang="en-US" sz="2400" dirty="0" err="1" smtClean="0">
                <a:solidFill>
                  <a:schemeClr val="tx2"/>
                </a:solidFill>
                <a:latin typeface="Arial Narrow" pitchFamily="34" charset="0"/>
                <a:ea typeface="ＭＳ Ｐゴシック" pitchFamily="-84" charset="-128"/>
                <a:cs typeface="ＭＳ Ｐゴシック" pitchFamily="-84" charset="-128"/>
              </a:rPr>
              <a:t>x,y</a:t>
            </a:r>
            <a:r>
              <a:rPr lang="en-US" sz="2400" dirty="0" smtClean="0">
                <a:solidFill>
                  <a:schemeClr val="tx2"/>
                </a:solidFill>
                <a:latin typeface="Arial Narrow" pitchFamily="34" charset="0"/>
                <a:ea typeface="ＭＳ Ｐゴシック" pitchFamily="-84" charset="-128"/>
                <a:cs typeface="ＭＳ Ｐゴシック" pitchFamily="-84" charset="-128"/>
              </a:rPr>
              <a:t>) in the readout plane; in other words: no electric field distortions need to be accounted</a:t>
            </a:r>
          </a:p>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Same as in talk#1: use </a:t>
            </a:r>
            <a:r>
              <a:rPr lang="en-US" sz="2400" dirty="0" err="1" smtClean="0">
                <a:solidFill>
                  <a:schemeClr val="tx2"/>
                </a:solidFill>
                <a:latin typeface="Arial Narrow" pitchFamily="34" charset="0"/>
                <a:ea typeface="ＭＳ Ｐゴシック" pitchFamily="-84" charset="-128"/>
                <a:cs typeface="ＭＳ Ｐゴシック" pitchFamily="-84" charset="-128"/>
              </a:rPr>
              <a:t>gaussian</a:t>
            </a:r>
            <a:r>
              <a:rPr lang="en-US" sz="2400" dirty="0" smtClean="0">
                <a:solidFill>
                  <a:schemeClr val="tx2"/>
                </a:solidFill>
                <a:latin typeface="Arial Narrow" pitchFamily="34" charset="0"/>
                <a:ea typeface="ＭＳ Ｐゴシック" pitchFamily="-84" charset="-128"/>
                <a:cs typeface="ＭＳ Ｐゴシック" pitchFamily="-84" charset="-128"/>
              </a:rPr>
              <a:t> distributions; ignore GEM foil holes; no cross-talk effects accounted (to this moment)</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lang="en-US" sz="2000" noProof="0" dirty="0" smtClean="0">
              <a:solidFill>
                <a:schemeClr val="tx2"/>
              </a:solidFill>
              <a:latin typeface="Arial Narrow" pitchFamily="34" charset="0"/>
              <a:ea typeface="ＭＳ Ｐゴシック" pitchFamily="-84" charset="-128"/>
              <a:cs typeface="ＭＳ Ｐゴシック" pitchFamily="-84" charset="-128"/>
            </a:endParaRPr>
          </a:p>
        </p:txBody>
      </p:sp>
      <p:sp>
        <p:nvSpPr>
          <p:cNvPr id="9" name="TextBox 8"/>
          <p:cNvSpPr txBox="1"/>
          <p:nvPr/>
        </p:nvSpPr>
        <p:spPr>
          <a:xfrm>
            <a:off x="2971800" y="4724400"/>
            <a:ext cx="5638800" cy="1015663"/>
          </a:xfrm>
          <a:prstGeom prst="rect">
            <a:avLst/>
          </a:prstGeom>
          <a:noFill/>
        </p:spPr>
        <p:txBody>
          <a:bodyPr wrap="square" rtlCol="0">
            <a:spAutoFit/>
          </a:bodyPr>
          <a:lstStyle/>
          <a:p>
            <a:r>
              <a:rPr lang="en-US" sz="2000" dirty="0" smtClean="0">
                <a:solidFill>
                  <a:srgbClr val="E006D5"/>
                </a:solidFill>
              </a:rPr>
              <a:t>-&gt; this is no way a complete simulation, but rather a tool to indicate possible way(s) of readout pad geometry optimization </a:t>
            </a:r>
            <a:endParaRPr lang="en-US" sz="2000" dirty="0">
              <a:solidFill>
                <a:srgbClr val="E006D5"/>
              </a:solidFill>
            </a:endParaRPr>
          </a:p>
        </p:txBody>
      </p:sp>
    </p:spTree>
    <p:extLst>
      <p:ext uri="{BB962C8B-B14F-4D97-AF65-F5344CB8AC3E}">
        <p14:creationId xmlns:p14="http://schemas.microsoft.com/office/powerpoint/2010/main" val="22560596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Simulation </a:t>
            </a:r>
            <a:r>
              <a:rPr lang="en-US" sz="4800" b="0" dirty="0">
                <a:latin typeface="Arial Narrow"/>
                <a:ea typeface="ＭＳ Ｐゴシック" pitchFamily="-84" charset="-128"/>
                <a:cs typeface="Arial Narrow"/>
              </a:rPr>
              <a:t>&amp;</a:t>
            </a:r>
            <a:r>
              <a:rPr lang="en-US" sz="4800" b="0" dirty="0" smtClean="0">
                <a:latin typeface="Arial Narrow"/>
                <a:ea typeface="ＭＳ Ｐゴシック" pitchFamily="-84" charset="-128"/>
                <a:cs typeface="Arial Narrow"/>
              </a:rPr>
              <a:t> analysis configuration</a:t>
            </a: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5</a:t>
            </a:fld>
            <a:r>
              <a:rPr lang="en-US" dirty="0" smtClean="0"/>
              <a:t>/</a:t>
            </a:r>
            <a:r>
              <a:rPr lang="en-US" dirty="0" smtClean="0"/>
              <a:t>26</a:t>
            </a:r>
            <a:endParaRPr lang="ru-RU" dirty="0"/>
          </a:p>
        </p:txBody>
      </p:sp>
      <p:sp>
        <p:nvSpPr>
          <p:cNvPr id="8" name="Rectangle 3"/>
          <p:cNvSpPr txBox="1">
            <a:spLocks noChangeArrowheads="1"/>
          </p:cNvSpPr>
          <p:nvPr/>
        </p:nvSpPr>
        <p:spPr>
          <a:xfrm>
            <a:off x="304800" y="838200"/>
            <a:ext cx="8686800" cy="5562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Default (basic) parameters:</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Fixed ring radius of 33 mm; ring centers uniformly spread over a single pad area</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10 photons per ring (Poisson distribution)</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lang="en-US" sz="2000" noProof="0" dirty="0" smtClean="0">
              <a:solidFill>
                <a:schemeClr val="tx2"/>
              </a:solidFill>
              <a:latin typeface="Arial Narrow" pitchFamily="34" charset="0"/>
              <a:ea typeface="ＭＳ Ｐゴシック" pitchFamily="-84" charset="-128"/>
              <a:cs typeface="ＭＳ Ｐゴシック" pitchFamily="-84" charset="-128"/>
            </a:endParaRP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Gain ~10</a:t>
            </a:r>
            <a:r>
              <a:rPr lang="en-US" sz="2000" baseline="30000" dirty="0">
                <a:solidFill>
                  <a:schemeClr val="tx2"/>
                </a:solidFill>
                <a:latin typeface="Arial Narrow" pitchFamily="34" charset="0"/>
                <a:ea typeface="ＭＳ Ｐゴシック" pitchFamily="-84" charset="-128"/>
                <a:cs typeface="ＭＳ Ｐゴシック" pitchFamily="-84" charset="-128"/>
              </a:rPr>
              <a:t>3</a:t>
            </a:r>
            <a:r>
              <a:rPr lang="en-US" sz="2000" dirty="0" smtClean="0">
                <a:solidFill>
                  <a:schemeClr val="tx2"/>
                </a:solidFill>
                <a:latin typeface="Arial Narrow" pitchFamily="34" charset="0"/>
                <a:ea typeface="ＭＳ Ｐゴシック" pitchFamily="-84" charset="-128"/>
                <a:cs typeface="ＭＳ Ｐゴシック" pitchFamily="-84" charset="-128"/>
              </a:rPr>
              <a:t> (CPU-driven, sufficient to avoid low statistics bias; all charge cloud electrons simulated individually: 2D </a:t>
            </a:r>
            <a:r>
              <a:rPr lang="en-US" sz="2000" dirty="0" err="1" smtClean="0">
                <a:solidFill>
                  <a:schemeClr val="tx2"/>
                </a:solidFill>
                <a:latin typeface="Arial Narrow" pitchFamily="34" charset="0"/>
                <a:ea typeface="ＭＳ Ｐゴシック" pitchFamily="-84" charset="-128"/>
                <a:cs typeface="ＭＳ Ｐゴシック" pitchFamily="-84" charset="-128"/>
              </a:rPr>
              <a:t>gaussian</a:t>
            </a:r>
            <a:r>
              <a:rPr lang="en-US" sz="2000" dirty="0" smtClean="0">
                <a:solidFill>
                  <a:schemeClr val="tx2"/>
                </a:solidFill>
                <a:latin typeface="Arial Narrow" pitchFamily="34" charset="0"/>
                <a:ea typeface="ＭＳ Ｐゴシック" pitchFamily="-84" charset="-128"/>
                <a:cs typeface="ＭＳ Ｐゴシック" pitchFamily="-84" charset="-128"/>
              </a:rPr>
              <a:t> distribution)</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Charge cloud footprint size: 130 microns</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lang="en-US" sz="2000" noProof="0" dirty="0" smtClean="0">
              <a:solidFill>
                <a:schemeClr val="tx2"/>
              </a:solidFill>
              <a:latin typeface="Arial Narrow" pitchFamily="34" charset="0"/>
              <a:ea typeface="ＭＳ Ｐゴシック" pitchFamily="-84" charset="-128"/>
              <a:cs typeface="ＭＳ Ｐゴシック" pitchFamily="-84" charset="-128"/>
            </a:endParaRP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Hexagon-like pads with 5mm diagonal</a:t>
            </a:r>
            <a:endParaRPr kumimoji="0" lang="en-US" sz="2000" b="0" i="0" u="none" strike="noStrike" kern="1200" cap="none" spc="0" normalizeH="0" baseline="0" noProof="0" dirty="0" smtClean="0">
              <a:ln>
                <a:noFill/>
              </a:ln>
              <a:solidFill>
                <a:schemeClr val="tx2"/>
              </a:solidFill>
              <a:effectLst/>
              <a:uLnTx/>
              <a:uFillTx/>
              <a:latin typeface="Arial Narrow" pitchFamily="34" charset="0"/>
              <a:ea typeface="ＭＳ Ｐゴシック" pitchFamily="-84" charset="-128"/>
              <a:cs typeface="ＭＳ Ｐゴシック" pitchFamily="-84" charset="-128"/>
            </a:endParaRP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Noise level of ~6% to the signal amplitude</a:t>
            </a:r>
          </a:p>
          <a:p>
            <a:pPr indent="-342328">
              <a:spcBef>
                <a:spcPct val="20000"/>
              </a:spcBef>
              <a:buClr>
                <a:srgbClr val="80057A"/>
              </a:buClr>
              <a:buSzPct val="100000"/>
              <a:buFont typeface="Wingdings" charset="2"/>
              <a:buChar char="§"/>
              <a:defRPr/>
            </a:pPr>
            <a:endParaRPr lang="en-US" sz="2400" dirty="0" smtClean="0">
              <a:solidFill>
                <a:schemeClr val="tx2"/>
              </a:solidFill>
              <a:latin typeface="Arial Narrow" pitchFamily="34" charset="0"/>
              <a:ea typeface="ＭＳ Ｐゴシック" pitchFamily="-84" charset="-128"/>
              <a:cs typeface="ＭＳ Ｐゴシック" pitchFamily="-84" charset="-128"/>
            </a:endParaRPr>
          </a:p>
          <a:p>
            <a:pPr indent="-342328">
              <a:spcBef>
                <a:spcPct val="20000"/>
              </a:spcBef>
              <a:buClr>
                <a:srgbClr val="80057A"/>
              </a:buClr>
              <a:buSzPct val="100000"/>
              <a:buFont typeface="Wingdings" charset="2"/>
              <a:buChar char="§"/>
              <a:defRPr/>
            </a:pPr>
            <a:r>
              <a:rPr lang="en-US" sz="2400" dirty="0">
                <a:solidFill>
                  <a:srgbClr val="E006D5"/>
                </a:solidFill>
                <a:latin typeface="Arial Narrow" pitchFamily="34" charset="0"/>
                <a:ea typeface="ＭＳ Ｐゴシック" pitchFamily="-84" charset="-128"/>
                <a:cs typeface="ＭＳ Ｐゴシック" pitchFamily="-84" charset="-128"/>
              </a:rPr>
              <a:t>A</a:t>
            </a:r>
            <a:r>
              <a:rPr lang="en-US" sz="2400" dirty="0" smtClean="0">
                <a:solidFill>
                  <a:srgbClr val="E006D5"/>
                </a:solidFill>
                <a:latin typeface="Arial Narrow" pitchFamily="34" charset="0"/>
                <a:ea typeface="ＭＳ Ｐゴシック" pitchFamily="-84" charset="-128"/>
                <a:cs typeface="ＭＳ Ｐゴシック" pitchFamily="-84" charset="-128"/>
              </a:rPr>
              <a:t>ll </a:t>
            </a:r>
            <a:r>
              <a:rPr lang="en-US" sz="2400" dirty="0" err="1">
                <a:solidFill>
                  <a:srgbClr val="E006D5"/>
                </a:solidFill>
                <a:latin typeface="Arial Narrow" pitchFamily="34" charset="0"/>
                <a:ea typeface="ＭＳ Ｐゴシック" pitchFamily="-84" charset="-128"/>
                <a:cs typeface="ＭＳ Ｐゴシック" pitchFamily="-84" charset="-128"/>
              </a:rPr>
              <a:t>p.e.</a:t>
            </a:r>
            <a:r>
              <a:rPr lang="en-US" sz="2400" dirty="0">
                <a:solidFill>
                  <a:srgbClr val="E006D5"/>
                </a:solidFill>
                <a:latin typeface="Arial Narrow" pitchFamily="34" charset="0"/>
                <a:ea typeface="ＭＳ Ｐゴシック" pitchFamily="-84" charset="-128"/>
                <a:cs typeface="ＭＳ Ｐゴシック" pitchFamily="-84" charset="-128"/>
              </a:rPr>
              <a:t> handled separately (good enough for </a:t>
            </a:r>
            <a:r>
              <a:rPr lang="en-US" sz="2400" dirty="0" smtClean="0">
                <a:solidFill>
                  <a:srgbClr val="E006D5"/>
                </a:solidFill>
                <a:latin typeface="Arial Narrow" pitchFamily="34" charset="0"/>
                <a:ea typeface="ＭＳ Ｐゴシック" pitchFamily="-84" charset="-128"/>
                <a:cs typeface="ＭＳ Ｐゴシック" pitchFamily="-84" charset="-128"/>
              </a:rPr>
              <a:t>this </a:t>
            </a:r>
            <a:r>
              <a:rPr lang="en-US" sz="2400" dirty="0" smtClean="0">
                <a:solidFill>
                  <a:srgbClr val="E006D5"/>
                </a:solidFill>
                <a:latin typeface="Arial Narrow" pitchFamily="34" charset="0"/>
                <a:ea typeface="ＭＳ Ｐゴシック" pitchFamily="-84" charset="-128"/>
                <a:cs typeface="ＭＳ Ｐゴシック" pitchFamily="-84" charset="-128"/>
              </a:rPr>
              <a:t>simple study</a:t>
            </a:r>
            <a:r>
              <a:rPr lang="en-US" sz="2400" dirty="0" smtClean="0">
                <a:solidFill>
                  <a:srgbClr val="E006D5"/>
                </a:solidFill>
                <a:latin typeface="Arial Narrow" pitchFamily="34" charset="0"/>
                <a:ea typeface="ＭＳ Ｐゴシック" pitchFamily="-84" charset="-128"/>
                <a:cs typeface="ＭＳ Ｐゴシック" pitchFamily="-84" charset="-128"/>
              </a:rPr>
              <a:t>?</a:t>
            </a:r>
            <a:r>
              <a:rPr lang="en-US" sz="2400" dirty="0" smtClean="0">
                <a:solidFill>
                  <a:srgbClr val="E006D5"/>
                </a:solidFill>
                <a:latin typeface="Arial Narrow" pitchFamily="34" charset="0"/>
                <a:ea typeface="ＭＳ Ｐゴシック" pitchFamily="-84" charset="-128"/>
                <a:cs typeface="ＭＳ Ｐゴシック" pitchFamily="-84" charset="-128"/>
              </a:rPr>
              <a:t>)</a:t>
            </a:r>
            <a:endParaRPr lang="en-US" sz="2400" dirty="0" smtClean="0">
              <a:solidFill>
                <a:schemeClr val="tx2"/>
              </a:solidFill>
              <a:latin typeface="Arial Narrow" pitchFamily="34" charset="0"/>
              <a:ea typeface="ＭＳ Ｐゴシック" pitchFamily="-84" charset="-128"/>
              <a:cs typeface="ＭＳ Ｐゴシック" pitchFamily="-84" charset="-128"/>
            </a:endParaRPr>
          </a:p>
          <a:p>
            <a:pPr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Assume ring center location is known</a:t>
            </a:r>
          </a:p>
          <a:p>
            <a:pPr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Typically work with 1x noise level threshold</a:t>
            </a:r>
          </a:p>
        </p:txBody>
      </p:sp>
    </p:spTree>
    <p:extLst>
      <p:ext uri="{BB962C8B-B14F-4D97-AF65-F5344CB8AC3E}">
        <p14:creationId xmlns:p14="http://schemas.microsoft.com/office/powerpoint/2010/main" val="24138792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Validation plots </a:t>
            </a:r>
            <a:r>
              <a:rPr lang="en-US" sz="4800" b="0" dirty="0" smtClean="0">
                <a:latin typeface="Arial Narrow"/>
                <a:ea typeface="ＭＳ Ｐゴシック" pitchFamily="-84" charset="-128"/>
                <a:cs typeface="Arial Narrow"/>
              </a:rPr>
              <a:t>(“hexagon” </a:t>
            </a:r>
            <a:r>
              <a:rPr lang="en-US" sz="4800" b="0" dirty="0" smtClean="0">
                <a:latin typeface="Arial Narrow"/>
                <a:ea typeface="ＭＳ Ｐゴシック" pitchFamily="-84" charset="-128"/>
                <a:cs typeface="Arial Narrow"/>
              </a:rPr>
              <a:t>mode)</a:t>
            </a: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6</a:t>
            </a:fld>
            <a:r>
              <a:rPr lang="en-US" dirty="0" smtClean="0"/>
              <a:t>/</a:t>
            </a:r>
            <a:r>
              <a:rPr lang="en-US" dirty="0" smtClean="0"/>
              <a:t>26</a:t>
            </a:r>
            <a:endParaRPr lang="ru-RU" dirty="0"/>
          </a:p>
        </p:txBody>
      </p:sp>
      <p:sp>
        <p:nvSpPr>
          <p:cNvPr id="10" name="Rectangle 3"/>
          <p:cNvSpPr txBox="1">
            <a:spLocks noChangeArrowheads="1"/>
          </p:cNvSpPr>
          <p:nvPr/>
        </p:nvSpPr>
        <p:spPr>
          <a:xfrm>
            <a:off x="228600" y="3962400"/>
            <a:ext cx="2362200" cy="609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000" u="sng" dirty="0" smtClean="0">
                <a:solidFill>
                  <a:schemeClr val="tx2"/>
                </a:solidFill>
                <a:latin typeface="Arial Narrow" pitchFamily="34" charset="0"/>
                <a:ea typeface="ＭＳ Ｐゴシック" pitchFamily="-84" charset="-128"/>
                <a:cs typeface="ＭＳ Ｐゴシック" pitchFamily="-84" charset="-128"/>
              </a:rPr>
              <a:t>10 </a:t>
            </a:r>
            <a:r>
              <a:rPr lang="en-US" sz="2000" u="sng" dirty="0" err="1" smtClean="0">
                <a:solidFill>
                  <a:schemeClr val="tx2"/>
                </a:solidFill>
                <a:latin typeface="Arial Narrow" pitchFamily="34" charset="0"/>
                <a:ea typeface="ＭＳ Ｐゴシック" pitchFamily="-84" charset="-128"/>
                <a:cs typeface="ＭＳ Ｐゴシック" pitchFamily="-84" charset="-128"/>
              </a:rPr>
              <a:t>p.e.</a:t>
            </a:r>
            <a:r>
              <a:rPr lang="en-US" sz="2000" u="sng" dirty="0" smtClean="0">
                <a:solidFill>
                  <a:schemeClr val="tx2"/>
                </a:solidFill>
                <a:latin typeface="Arial Narrow" pitchFamily="34" charset="0"/>
                <a:ea typeface="ＭＳ Ｐゴシック" pitchFamily="-84" charset="-128"/>
                <a:cs typeface="ＭＳ Ｐゴシック" pitchFamily="-84" charset="-128"/>
              </a:rPr>
              <a:t> per ring </a:t>
            </a:r>
          </a:p>
        </p:txBody>
      </p:sp>
      <p:sp>
        <p:nvSpPr>
          <p:cNvPr id="12" name="Rectangle 3"/>
          <p:cNvSpPr txBox="1">
            <a:spLocks noChangeArrowheads="1"/>
          </p:cNvSpPr>
          <p:nvPr/>
        </p:nvSpPr>
        <p:spPr>
          <a:xfrm>
            <a:off x="3200400" y="3962400"/>
            <a:ext cx="2590800" cy="5334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000" u="sng" dirty="0" smtClean="0">
                <a:solidFill>
                  <a:schemeClr val="tx2"/>
                </a:solidFill>
                <a:latin typeface="Arial Narrow" pitchFamily="34" charset="0"/>
                <a:ea typeface="ＭＳ Ｐゴシック" pitchFamily="-84" charset="-128"/>
                <a:cs typeface="ＭＳ Ｐゴシック" pitchFamily="-84" charset="-128"/>
              </a:rPr>
              <a:t>Ring radius 33 mm </a:t>
            </a:r>
          </a:p>
        </p:txBody>
      </p:sp>
      <p:sp>
        <p:nvSpPr>
          <p:cNvPr id="9" name="Rectangle 3"/>
          <p:cNvSpPr txBox="1">
            <a:spLocks noChangeArrowheads="1"/>
          </p:cNvSpPr>
          <p:nvPr/>
        </p:nvSpPr>
        <p:spPr>
          <a:xfrm>
            <a:off x="6096000" y="3962400"/>
            <a:ext cx="2819400" cy="609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000" u="sng" dirty="0" smtClean="0">
                <a:solidFill>
                  <a:schemeClr val="tx2"/>
                </a:solidFill>
                <a:latin typeface="Arial Narrow" pitchFamily="34" charset="0"/>
                <a:ea typeface="ＭＳ Ｐゴシック" pitchFamily="-84" charset="-128"/>
                <a:cs typeface="ＭＳ Ｐゴシック" pitchFamily="-84" charset="-128"/>
              </a:rPr>
              <a:t>Resolution ~400 </a:t>
            </a:r>
            <a:r>
              <a:rPr lang="en-US" sz="2000" u="sng" dirty="0" smtClean="0">
                <a:solidFill>
                  <a:schemeClr val="tx2"/>
                </a:solidFill>
                <a:latin typeface="Symbol" charset="2"/>
                <a:ea typeface="ＭＳ Ｐゴシック" pitchFamily="-84" charset="-128"/>
                <a:cs typeface="Symbol" charset="2"/>
              </a:rPr>
              <a:t>m</a:t>
            </a:r>
            <a:r>
              <a:rPr lang="en-US" sz="2000" u="sng" dirty="0" smtClean="0">
                <a:solidFill>
                  <a:schemeClr val="tx2"/>
                </a:solidFill>
                <a:latin typeface="Arial Narrow" pitchFamily="34" charset="0"/>
                <a:ea typeface="ＭＳ Ｐゴシック" pitchFamily="-84" charset="-128"/>
                <a:cs typeface="ＭＳ Ｐゴシック" pitchFamily="-84" charset="-128"/>
              </a:rPr>
              <a:t>m </a:t>
            </a:r>
          </a:p>
        </p:txBody>
      </p:sp>
      <p:pic>
        <p:nvPicPr>
          <p:cNvPr id="2" name="Picture 1" descr="hexagon-mode-validation.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990600"/>
            <a:ext cx="9144001" cy="2895600"/>
          </a:xfrm>
          <a:prstGeom prst="rect">
            <a:avLst/>
          </a:prstGeom>
        </p:spPr>
      </p:pic>
      <p:sp>
        <p:nvSpPr>
          <p:cNvPr id="11" name="TextBox 10"/>
          <p:cNvSpPr txBox="1"/>
          <p:nvPr/>
        </p:nvSpPr>
        <p:spPr>
          <a:xfrm>
            <a:off x="1143000" y="4495800"/>
            <a:ext cx="7543800" cy="707886"/>
          </a:xfrm>
          <a:prstGeom prst="rect">
            <a:avLst/>
          </a:prstGeom>
          <a:noFill/>
        </p:spPr>
        <p:txBody>
          <a:bodyPr wrap="square" rtlCol="0">
            <a:spAutoFit/>
          </a:bodyPr>
          <a:lstStyle/>
          <a:p>
            <a:r>
              <a:rPr lang="en-US" sz="2000" dirty="0" smtClean="0">
                <a:solidFill>
                  <a:srgbClr val="008000"/>
                </a:solidFill>
              </a:rPr>
              <a:t>-&gt; will take ring radius resolution estimate of ~400 microns as a reference value (baseline) in the following modeling   </a:t>
            </a:r>
            <a:endParaRPr lang="en-US" sz="2000" dirty="0">
              <a:solidFill>
                <a:srgbClr val="008000"/>
              </a:solidFill>
            </a:endParaRPr>
          </a:p>
        </p:txBody>
      </p:sp>
      <p:sp>
        <p:nvSpPr>
          <p:cNvPr id="13" name="Rectangle 3"/>
          <p:cNvSpPr txBox="1">
            <a:spLocks noChangeArrowheads="1"/>
          </p:cNvSpPr>
          <p:nvPr/>
        </p:nvSpPr>
        <p:spPr>
          <a:xfrm>
            <a:off x="381000" y="5334000"/>
            <a:ext cx="8534400" cy="9906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dirty="0" smtClean="0">
                <a:solidFill>
                  <a:schemeClr val="tx2"/>
                </a:solidFill>
                <a:latin typeface="Arial Narrow" pitchFamily="34" charset="0"/>
                <a:ea typeface="ＭＳ Ｐゴシック" pitchFamily="-84" charset="-128"/>
                <a:cs typeface="ＭＳ Ｐゴシック" pitchFamily="-84" charset="-128"/>
              </a:rPr>
              <a:t>NB: t</a:t>
            </a:r>
            <a:r>
              <a:rPr lang="en-US" dirty="0" smtClean="0">
                <a:solidFill>
                  <a:schemeClr val="tx2"/>
                </a:solidFill>
                <a:latin typeface="Arial Narrow" pitchFamily="34" charset="0"/>
                <a:ea typeface="ＭＳ Ｐゴシック" pitchFamily="-84" charset="-128"/>
                <a:cs typeface="ＭＳ Ｐゴシック" pitchFamily="-84" charset="-128"/>
              </a:rPr>
              <a:t>here </a:t>
            </a:r>
            <a:r>
              <a:rPr lang="en-US" dirty="0" smtClean="0">
                <a:solidFill>
                  <a:schemeClr val="tx2"/>
                </a:solidFill>
                <a:latin typeface="Arial Narrow" pitchFamily="34" charset="0"/>
                <a:ea typeface="ＭＳ Ｐゴシック" pitchFamily="-84" charset="-128"/>
                <a:cs typeface="ＭＳ Ｐゴシック" pitchFamily="-84" charset="-128"/>
              </a:rPr>
              <a:t>are several other effects which influence </a:t>
            </a:r>
            <a:r>
              <a:rPr lang="en-US" dirty="0">
                <a:solidFill>
                  <a:schemeClr val="tx2"/>
                </a:solidFill>
                <a:latin typeface="Arial Narrow" pitchFamily="34" charset="0"/>
                <a:ea typeface="ＭＳ Ｐゴシック" pitchFamily="-84" charset="-128"/>
                <a:cs typeface="ＭＳ Ｐゴシック" pitchFamily="-84" charset="-128"/>
              </a:rPr>
              <a:t>C</a:t>
            </a:r>
            <a:r>
              <a:rPr lang="en-US" dirty="0" smtClean="0">
                <a:solidFill>
                  <a:schemeClr val="tx2"/>
                </a:solidFill>
                <a:latin typeface="Arial Narrow" pitchFamily="34" charset="0"/>
                <a:ea typeface="ＭＳ Ｐゴシック" pitchFamily="-84" charset="-128"/>
                <a:cs typeface="ＭＳ Ｐゴシック" pitchFamily="-84" charset="-128"/>
              </a:rPr>
              <a:t>erenkov angle reconstruction</a:t>
            </a:r>
          </a:p>
          <a:p>
            <a:pPr lvl="0" indent="-342328">
              <a:spcBef>
                <a:spcPct val="20000"/>
              </a:spcBef>
              <a:buClr>
                <a:srgbClr val="80057A"/>
              </a:buClr>
              <a:buSzPct val="100000"/>
              <a:buFont typeface="Wingdings" charset="2"/>
              <a:buChar char="§"/>
              <a:defRPr/>
            </a:pPr>
            <a:r>
              <a:rPr lang="en-US" dirty="0" smtClean="0">
                <a:solidFill>
                  <a:schemeClr val="tx2"/>
                </a:solidFill>
                <a:latin typeface="Arial Narrow" pitchFamily="34" charset="0"/>
                <a:ea typeface="ＭＳ Ｐゴシック" pitchFamily="-84" charset="-128"/>
                <a:cs typeface="ＭＳ Ｐゴシック" pitchFamily="-84" charset="-128"/>
              </a:rPr>
              <a:t>Readout pad spatial resolution is only one of them; if it can be improved by a factor of ~2 or so without much of a complication, it must be already good </a:t>
            </a:r>
            <a:r>
              <a:rPr lang="en-US" dirty="0" smtClean="0">
                <a:solidFill>
                  <a:schemeClr val="tx2"/>
                </a:solidFill>
                <a:latin typeface="Arial Narrow" pitchFamily="34" charset="0"/>
                <a:ea typeface="ＭＳ Ｐゴシック" pitchFamily="-84" charset="-128"/>
                <a:cs typeface="ＭＳ Ｐゴシック" pitchFamily="-84" charset="-128"/>
              </a:rPr>
              <a:t>enough (see fig15 in arXiv:1501.03530v2)     </a:t>
            </a:r>
            <a:endParaRPr lang="en-US" dirty="0" smtClean="0">
              <a:solidFill>
                <a:schemeClr val="tx2"/>
              </a:solidFill>
              <a:latin typeface="Arial Narrow" pitchFamily="34" charset="0"/>
              <a:ea typeface="ＭＳ Ｐゴシック" pitchFamily="-84" charset="-128"/>
              <a:cs typeface="ＭＳ Ｐゴシック" pitchFamily="-84" charset="-128"/>
            </a:endParaRPr>
          </a:p>
        </p:txBody>
      </p:sp>
      <p:sp>
        <p:nvSpPr>
          <p:cNvPr id="14" name="Rounded Rectangle 13"/>
          <p:cNvSpPr/>
          <p:nvPr/>
        </p:nvSpPr>
        <p:spPr>
          <a:xfrm>
            <a:off x="7848600" y="1600200"/>
            <a:ext cx="838200" cy="228600"/>
          </a:xfrm>
          <a:prstGeom prst="roundRect">
            <a:avLst/>
          </a:prstGeom>
          <a:solidFill>
            <a:srgbClr val="FF00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6667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a:t>
            </a:r>
            <a:r>
              <a:rPr lang="en-US" sz="4800" b="0" dirty="0" smtClean="0">
                <a:latin typeface="Arial Narrow"/>
                <a:ea typeface="ＭＳ Ｐゴシック" pitchFamily="-84" charset="-128"/>
                <a:cs typeface="Arial Narrow"/>
              </a:rPr>
              <a:t>Precision s</a:t>
            </a:r>
            <a:r>
              <a:rPr lang="en-US" sz="4800" b="0" dirty="0" smtClean="0">
                <a:latin typeface="Arial Narrow"/>
                <a:ea typeface="ＭＳ Ｐゴシック" pitchFamily="-84" charset="-128"/>
                <a:cs typeface="Arial Narrow"/>
              </a:rPr>
              <a:t>nowflake” readout pad</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7</a:t>
            </a:fld>
            <a:r>
              <a:rPr lang="en-US" dirty="0" smtClean="0"/>
              <a:t>/</a:t>
            </a:r>
            <a:r>
              <a:rPr lang="en-US" dirty="0" smtClean="0"/>
              <a:t>26</a:t>
            </a:r>
            <a:endParaRPr lang="ru-RU" dirty="0"/>
          </a:p>
        </p:txBody>
      </p:sp>
      <p:pic>
        <p:nvPicPr>
          <p:cNvPr id="2" name="Picture 1" descr="two-hexagons.eps"/>
          <p:cNvPicPr>
            <a:picLocks noChangeAspect="1"/>
          </p:cNvPicPr>
          <p:nvPr/>
        </p:nvPicPr>
        <p:blipFill rotWithShape="1">
          <a:blip r:embed="rId3">
            <a:clrChange>
              <a:clrFrom>
                <a:srgbClr val="BE0004"/>
              </a:clrFrom>
              <a:clrTo>
                <a:srgbClr val="BE0004">
                  <a:alpha val="0"/>
                </a:srgbClr>
              </a:clrTo>
            </a:clrChange>
            <a:extLst>
              <a:ext uri="{28A0092B-C50C-407E-A947-70E740481C1C}">
                <a14:useLocalDpi xmlns:a14="http://schemas.microsoft.com/office/drawing/2010/main" val="0"/>
              </a:ext>
            </a:extLst>
          </a:blip>
          <a:srcRect l="7829" t="65314" r="45224" b="5352"/>
          <a:stretch/>
        </p:blipFill>
        <p:spPr>
          <a:xfrm>
            <a:off x="5562600" y="4114800"/>
            <a:ext cx="3319272" cy="2011680"/>
          </a:xfrm>
          <a:prstGeom prst="rect">
            <a:avLst/>
          </a:prstGeom>
        </p:spPr>
      </p:pic>
      <p:pic>
        <p:nvPicPr>
          <p:cNvPr id="3" name="Picture 2" descr="snowflake-like-strip-400um-bare.eps"/>
          <p:cNvPicPr>
            <a:picLocks noChangeAspect="1"/>
          </p:cNvPicPr>
          <p:nvPr/>
        </p:nvPicPr>
        <p:blipFill rotWithShape="1">
          <a:blip r:embed="rId4">
            <a:extLst>
              <a:ext uri="{28A0092B-C50C-407E-A947-70E740481C1C}">
                <a14:useLocalDpi xmlns:a14="http://schemas.microsoft.com/office/drawing/2010/main" val="0"/>
              </a:ext>
            </a:extLst>
          </a:blip>
          <a:srcRect t="-3" r="10096" b="41879"/>
          <a:stretch/>
        </p:blipFill>
        <p:spPr>
          <a:xfrm>
            <a:off x="5562600" y="4114800"/>
            <a:ext cx="3236976" cy="2029968"/>
          </a:xfrm>
          <a:prstGeom prst="rect">
            <a:avLst/>
          </a:prstGeom>
        </p:spPr>
      </p:pic>
      <p:sp>
        <p:nvSpPr>
          <p:cNvPr id="10" name="Rectangle 3"/>
          <p:cNvSpPr txBox="1">
            <a:spLocks noChangeArrowheads="1"/>
          </p:cNvSpPr>
          <p:nvPr/>
        </p:nvSpPr>
        <p:spPr>
          <a:xfrm>
            <a:off x="152400" y="838200"/>
            <a:ext cx="8839200" cy="3124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400" dirty="0" smtClean="0">
                <a:solidFill>
                  <a:schemeClr val="tx2"/>
                </a:solidFill>
                <a:latin typeface="Arial Narrow" pitchFamily="34" charset="0"/>
                <a:ea typeface="ＭＳ Ｐゴシック" pitchFamily="-84" charset="-128"/>
                <a:cs typeface="ＭＳ Ｐゴシック" pitchFamily="-84" charset="-128"/>
              </a:rPr>
              <a:t>The first i</a:t>
            </a:r>
            <a:r>
              <a:rPr lang="en-US" sz="2400" dirty="0" smtClean="0">
                <a:solidFill>
                  <a:schemeClr val="tx2"/>
                </a:solidFill>
                <a:latin typeface="Arial Narrow" pitchFamily="34" charset="0"/>
                <a:ea typeface="ＭＳ Ｐゴシック" pitchFamily="-84" charset="-128"/>
                <a:cs typeface="ＭＳ Ｐゴシック" pitchFamily="-84" charset="-128"/>
              </a:rPr>
              <a:t>dea is ~trivial: replace straight borders between neighboring hexagons by “diamond bands” with linear weighting scheme (see talk#1): </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kumimoji="0" lang="en-US" sz="2000" b="0" i="0" u="none" strike="noStrike" kern="1200" cap="none" spc="0" normalizeH="0" baseline="0" dirty="0" smtClean="0">
                <a:ln>
                  <a:noFill/>
                </a:ln>
                <a:solidFill>
                  <a:schemeClr val="tx2"/>
                </a:solidFill>
                <a:effectLst/>
                <a:uLnTx/>
                <a:uFillTx/>
                <a:latin typeface="Arial Narrow" pitchFamily="34" charset="0"/>
                <a:ea typeface="ＭＳ Ｐゴシック" pitchFamily="-84" charset="-128"/>
                <a:cs typeface="ＭＳ Ｐゴシック" pitchFamily="-84" charset="-128"/>
              </a:rPr>
              <a:t>(Almost) always</a:t>
            </a:r>
            <a:r>
              <a:rPr kumimoji="0" lang="en-US" sz="2000" b="0" i="0" u="none" strike="noStrike" kern="1200" cap="none" spc="0" normalizeH="0" dirty="0" smtClean="0">
                <a:ln>
                  <a:noFill/>
                </a:ln>
                <a:solidFill>
                  <a:schemeClr val="tx2"/>
                </a:solidFill>
                <a:effectLst/>
                <a:uLnTx/>
                <a:uFillTx/>
                <a:latin typeface="Arial Narrow" pitchFamily="34" charset="0"/>
                <a:ea typeface="ＭＳ Ｐゴシック" pitchFamily="-84" charset="-128"/>
                <a:cs typeface="ＭＳ Ｐゴシック" pitchFamily="-84" charset="-128"/>
              </a:rPr>
              <a:t> have sufficient charge sharing (so a cluster of 2 neighboring pads)</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baseline="0" noProof="0" dirty="0" smtClean="0">
                <a:solidFill>
                  <a:schemeClr val="tx2"/>
                </a:solidFill>
                <a:latin typeface="Arial Narrow" pitchFamily="34" charset="0"/>
                <a:ea typeface="ＭＳ Ｐゴシック" pitchFamily="-84" charset="-128"/>
                <a:cs typeface="ＭＳ Ｐゴシック" pitchFamily="-84" charset="-128"/>
              </a:rPr>
              <a:t>If</a:t>
            </a:r>
            <a:r>
              <a:rPr lang="en-US" sz="2000" noProof="0" dirty="0" smtClean="0">
                <a:solidFill>
                  <a:schemeClr val="tx2"/>
                </a:solidFill>
                <a:latin typeface="Arial Narrow" pitchFamily="34" charset="0"/>
                <a:ea typeface="ＭＳ Ｐゴシック" pitchFamily="-84" charset="-128"/>
                <a:cs typeface="ＭＳ Ｐゴシック" pitchFamily="-84" charset="-128"/>
              </a:rPr>
              <a:t> only a single pad is above threshold, </a:t>
            </a:r>
            <a:r>
              <a:rPr lang="en-US" sz="2000" noProof="0" dirty="0" err="1" smtClean="0">
                <a:solidFill>
                  <a:schemeClr val="tx2"/>
                </a:solidFill>
                <a:latin typeface="Arial Narrow" pitchFamily="34" charset="0"/>
                <a:ea typeface="ＭＳ Ｐゴシック" pitchFamily="-84" charset="-128"/>
                <a:cs typeface="ＭＳ Ｐゴシック" pitchFamily="-84" charset="-128"/>
              </a:rPr>
              <a:t>p.e.</a:t>
            </a:r>
            <a:r>
              <a:rPr lang="en-US" sz="2000" noProof="0" dirty="0" smtClean="0">
                <a:solidFill>
                  <a:schemeClr val="tx2"/>
                </a:solidFill>
                <a:latin typeface="Arial Narrow" pitchFamily="34" charset="0"/>
                <a:ea typeface="ＭＳ Ｐゴシック" pitchFamily="-84" charset="-128"/>
                <a:cs typeface="ＭＳ Ｐゴシック" pitchFamily="-84" charset="-128"/>
              </a:rPr>
              <a:t> must have hit this pad “center” -&gt; fine</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noProof="0" dirty="0" smtClean="0">
                <a:solidFill>
                  <a:schemeClr val="tx2"/>
                </a:solidFill>
                <a:latin typeface="Arial Narrow" pitchFamily="34" charset="0"/>
                <a:ea typeface="ＭＳ Ｐゴシック" pitchFamily="-84" charset="-128"/>
                <a:cs typeface="ＭＳ Ｐゴシック" pitchFamily="-84" charset="-128"/>
              </a:rPr>
              <a:t>3-pad clusters can only improve resolution further (not considered in this study) </a:t>
            </a: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endParaRPr kumimoji="0" lang="en-US" sz="2000" b="0" i="0" u="none" strike="noStrike" kern="1200" cap="none" spc="0" normalizeH="0" baseline="0" noProof="0" dirty="0" smtClean="0">
              <a:ln>
                <a:noFill/>
              </a:ln>
              <a:solidFill>
                <a:schemeClr val="tx2"/>
              </a:solidFill>
              <a:effectLst/>
              <a:uLnTx/>
              <a:uFillTx/>
              <a:latin typeface="Arial Narrow" pitchFamily="34" charset="0"/>
              <a:ea typeface="ＭＳ Ｐゴシック" pitchFamily="-84" charset="-128"/>
              <a:cs typeface="ＭＳ Ｐゴシック" pitchFamily="-84" charset="-128"/>
            </a:endParaRPr>
          </a:p>
          <a:p>
            <a:pPr marL="731520"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Therefore </a:t>
            </a:r>
            <a:r>
              <a:rPr lang="en-US" sz="2000" dirty="0" smtClean="0">
                <a:solidFill>
                  <a:schemeClr val="tx2"/>
                </a:solidFill>
                <a:latin typeface="Arial Narrow" pitchFamily="34" charset="0"/>
                <a:ea typeface="ＭＳ Ｐゴシック" pitchFamily="-84" charset="-128"/>
                <a:cs typeface="ＭＳ Ｐゴシック" pitchFamily="-84" charset="-128"/>
              </a:rPr>
              <a:t>can typically identify a </a:t>
            </a:r>
            <a:r>
              <a:rPr lang="en-US" sz="2000" dirty="0" smtClean="0">
                <a:solidFill>
                  <a:srgbClr val="FF0000"/>
                </a:solidFill>
                <a:latin typeface="Arial Narrow" pitchFamily="34" charset="0"/>
                <a:ea typeface="ＭＳ Ｐゴシック" pitchFamily="-84" charset="-128"/>
                <a:cs typeface="ＭＳ Ｐゴシック" pitchFamily="-84" charset="-128"/>
              </a:rPr>
              <a:t>rhombus</a:t>
            </a:r>
            <a:r>
              <a:rPr lang="en-US" sz="2000" dirty="0" smtClean="0">
                <a:solidFill>
                  <a:schemeClr val="tx2"/>
                </a:solidFill>
                <a:latin typeface="Arial Narrow" pitchFamily="34" charset="0"/>
                <a:ea typeface="ＭＳ Ｐゴシック" pitchFamily="-84" charset="-128"/>
                <a:cs typeface="ＭＳ Ｐゴシック" pitchFamily="-84" charset="-128"/>
              </a:rPr>
              <a:t> (defined by two cluster pads), which immediately decreases </a:t>
            </a:r>
            <a:r>
              <a:rPr lang="en-US" sz="2000" dirty="0" err="1" smtClean="0">
                <a:solidFill>
                  <a:schemeClr val="tx2"/>
                </a:solidFill>
                <a:latin typeface="Arial Narrow" pitchFamily="34" charset="0"/>
                <a:ea typeface="ＭＳ Ｐゴシック" pitchFamily="-84" charset="-128"/>
                <a:cs typeface="ＭＳ Ｐゴシック" pitchFamily="-84" charset="-128"/>
              </a:rPr>
              <a:t>p.e.</a:t>
            </a:r>
            <a:r>
              <a:rPr lang="en-US" sz="2000" dirty="0" smtClean="0">
                <a:solidFill>
                  <a:schemeClr val="tx2"/>
                </a:solidFill>
                <a:latin typeface="Arial Narrow" pitchFamily="34" charset="0"/>
                <a:ea typeface="ＭＳ Ｐゴシック" pitchFamily="-84" charset="-128"/>
                <a:cs typeface="ＭＳ Ｐゴシック" pitchFamily="-84" charset="-128"/>
              </a:rPr>
              <a:t> impact hit area by a factor of 3 compared to a </a:t>
            </a:r>
            <a:r>
              <a:rPr lang="en-US" sz="2000" dirty="0" smtClean="0">
                <a:solidFill>
                  <a:schemeClr val="tx2"/>
                </a:solidFill>
                <a:latin typeface="Arial Narrow" pitchFamily="34" charset="0"/>
                <a:ea typeface="ＭＳ Ｐゴシック" pitchFamily="-84" charset="-128"/>
                <a:cs typeface="ＭＳ Ｐゴシック" pitchFamily="-84" charset="-128"/>
              </a:rPr>
              <a:t>hexagon</a:t>
            </a:r>
            <a:endParaRPr lang="en-US" sz="2000" dirty="0" smtClean="0">
              <a:solidFill>
                <a:schemeClr val="tx2"/>
              </a:solidFill>
              <a:latin typeface="Arial Narrow" pitchFamily="34" charset="0"/>
              <a:ea typeface="ＭＳ Ｐゴシック" pitchFamily="-84" charset="-128"/>
              <a:cs typeface="ＭＳ Ｐゴシック" pitchFamily="-84" charset="-128"/>
            </a:endParaRPr>
          </a:p>
        </p:txBody>
      </p:sp>
      <p:sp>
        <p:nvSpPr>
          <p:cNvPr id="11" name="Rectangle 3"/>
          <p:cNvSpPr txBox="1">
            <a:spLocks noChangeArrowheads="1"/>
          </p:cNvSpPr>
          <p:nvPr/>
        </p:nvSpPr>
        <p:spPr>
          <a:xfrm>
            <a:off x="304800" y="4038600"/>
            <a:ext cx="4752622" cy="2362200"/>
          </a:xfrm>
          <a:prstGeom prst="rect">
            <a:avLst/>
          </a:prstGeom>
        </p:spPr>
        <p:txBody>
          <a:bodyPr vert="horz" lIns="91283" tIns="45642" rIns="91283" bIns="45642" rtlCol="0">
            <a:normAutofit/>
          </a:bodyPr>
          <a:lstStyle/>
          <a:p>
            <a:pPr marL="585216" marR="0" lvl="0" indent="-342328" algn="l" defTabSz="912853" rtl="0" eaLnBrk="1" fontAlgn="auto" latinLnBrk="0" hangingPunct="1">
              <a:lnSpc>
                <a:spcPct val="100000"/>
              </a:lnSpc>
              <a:spcBef>
                <a:spcPct val="20000"/>
              </a:spcBef>
              <a:spcAft>
                <a:spcPts val="0"/>
              </a:spcAft>
              <a:buClr>
                <a:srgbClr val="80057A"/>
              </a:buClr>
              <a:buSzPct val="100000"/>
              <a:buFont typeface="Wingdings" charset="2"/>
              <a:buChar char="§"/>
              <a:tabLst/>
              <a:defRPr/>
            </a:pPr>
            <a:r>
              <a:rPr lang="en-US" sz="2000" dirty="0" smtClean="0">
                <a:solidFill>
                  <a:schemeClr val="tx2"/>
                </a:solidFill>
                <a:latin typeface="Arial Narrow" pitchFamily="34" charset="0"/>
                <a:ea typeface="ＭＳ Ｐゴシック" pitchFamily="-84" charset="-128"/>
                <a:cs typeface="ＭＳ Ｐゴシック" pitchFamily="-84" charset="-128"/>
              </a:rPr>
              <a:t>If </a:t>
            </a:r>
            <a:r>
              <a:rPr lang="en-US" sz="2000" dirty="0" smtClean="0">
                <a:solidFill>
                  <a:schemeClr val="tx2"/>
                </a:solidFill>
                <a:latin typeface="Arial Narrow" pitchFamily="34" charset="0"/>
                <a:ea typeface="ＭＳ Ｐゴシック" pitchFamily="-84" charset="-128"/>
                <a:cs typeface="ＭＳ Ｐゴシック" pitchFamily="-84" charset="-128"/>
              </a:rPr>
              <a:t>linear weighting scheme can be implemented properly, </a:t>
            </a:r>
            <a:r>
              <a:rPr lang="en-US" sz="2000" dirty="0" smtClean="0">
                <a:solidFill>
                  <a:srgbClr val="FF0000"/>
                </a:solidFill>
                <a:latin typeface="Arial Narrow" pitchFamily="34" charset="0"/>
                <a:ea typeface="ＭＳ Ｐゴシック" pitchFamily="-84" charset="-128"/>
                <a:cs typeface="ＭＳ Ｐゴシック" pitchFamily="-84" charset="-128"/>
              </a:rPr>
              <a:t>1D coordinate</a:t>
            </a:r>
            <a:r>
              <a:rPr lang="en-US" sz="2000" dirty="0" smtClean="0">
                <a:solidFill>
                  <a:schemeClr val="tx2"/>
                </a:solidFill>
                <a:latin typeface="Arial Narrow" pitchFamily="34" charset="0"/>
                <a:ea typeface="ＭＳ Ｐゴシック" pitchFamily="-84" charset="-128"/>
                <a:cs typeface="ＭＳ Ｐゴシック" pitchFamily="-84" charset="-128"/>
              </a:rPr>
              <a:t> along the line connecting two cluster pad centers can be determined with a reasonably high precision, which </a:t>
            </a:r>
            <a:r>
              <a:rPr lang="en-US" sz="2000" dirty="0" smtClean="0">
                <a:solidFill>
                  <a:schemeClr val="tx2"/>
                </a:solidFill>
                <a:latin typeface="Arial Narrow" pitchFamily="34" charset="0"/>
                <a:ea typeface="ＭＳ Ｐゴシック" pitchFamily="-84" charset="-128"/>
                <a:cs typeface="ＭＳ Ｐゴシック" pitchFamily="-84" charset="-128"/>
              </a:rPr>
              <a:t>in theory should further improve </a:t>
            </a:r>
            <a:r>
              <a:rPr lang="en-US" sz="2000" dirty="0" smtClean="0">
                <a:solidFill>
                  <a:schemeClr val="tx2"/>
                </a:solidFill>
                <a:latin typeface="Arial Narrow" pitchFamily="34" charset="0"/>
                <a:ea typeface="ＭＳ Ｐゴシック" pitchFamily="-84" charset="-128"/>
                <a:cs typeface="ＭＳ Ｐゴシック" pitchFamily="-84" charset="-128"/>
              </a:rPr>
              <a:t>ring radius resolution </a:t>
            </a:r>
            <a:endParaRPr lang="en-US" sz="2000" noProof="0" dirty="0" smtClean="0">
              <a:solidFill>
                <a:schemeClr val="tx2"/>
              </a:solidFill>
              <a:latin typeface="Arial Narrow" pitchFamily="34" charset="0"/>
              <a:ea typeface="ＭＳ Ｐゴシック" pitchFamily="-84" charset="-128"/>
              <a:cs typeface="ＭＳ Ｐゴシック" pitchFamily="-84" charset="-128"/>
            </a:endParaRPr>
          </a:p>
        </p:txBody>
      </p:sp>
      <p:sp>
        <p:nvSpPr>
          <p:cNvPr id="4" name="Diamond 3"/>
          <p:cNvSpPr/>
          <p:nvPr/>
        </p:nvSpPr>
        <p:spPr>
          <a:xfrm>
            <a:off x="6428232" y="4718304"/>
            <a:ext cx="1524000" cy="838200"/>
          </a:xfrm>
          <a:prstGeom prst="diamond">
            <a:avLst/>
          </a:prstGeom>
          <a:noFill/>
          <a:ln w="635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558179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gtEl>
                                        <p:attrNameLst>
                                          <p:attrName>style.opacity</p:attrName>
                                        </p:attrNameLst>
                                      </p:cBhvr>
                                      <p:to>
                                        <p:strVal val="0.5"/>
                                      </p:to>
                                    </p:set>
                                    <p:animEffect filter="image" prLst="opacity: 0.5">
                                      <p:cBhvr rctx="IE">
                                        <p:cTn id="7" dur="indefinite"/>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8</a:t>
            </a:fld>
            <a:r>
              <a:rPr lang="en-US" dirty="0" smtClean="0"/>
              <a:t>/26</a:t>
            </a:r>
            <a:endParaRPr lang="ru-RU" dirty="0"/>
          </a:p>
        </p:txBody>
      </p:sp>
      <p:sp>
        <p:nvSpPr>
          <p:cNvPr id="13" name="Rectangle 2"/>
          <p:cNvSpPr>
            <a:spLocks noGrp="1" noChangeArrowheads="1"/>
          </p:cNvSpPr>
          <p:nvPr>
            <p:ph type="title"/>
          </p:nvPr>
        </p:nvSpPr>
        <p:spPr>
          <a:xfrm>
            <a:off x="-304800" y="0"/>
            <a:ext cx="9753600" cy="762000"/>
          </a:xfrm>
        </p:spPr>
        <p:txBody>
          <a:bodyPr>
            <a:noAutofit/>
          </a:bodyPr>
          <a:lstStyle/>
          <a:p>
            <a:pPr eaLnBrk="1" hangingPunct="1"/>
            <a:r>
              <a:rPr lang="en-US" sz="4800" b="0" dirty="0" smtClean="0">
                <a:latin typeface="Arial Narrow"/>
                <a:ea typeface="ＭＳ Ｐゴシック" pitchFamily="-84" charset="-128"/>
                <a:cs typeface="Arial Narrow"/>
              </a:rPr>
              <a:t>Weighted mean centroid for this pattern  </a:t>
            </a:r>
            <a:endParaRPr lang="en-US" sz="4800" b="0" dirty="0" smtClean="0">
              <a:latin typeface="Arial Narrow"/>
              <a:ea typeface="ＭＳ Ｐゴシック" pitchFamily="-84" charset="-128"/>
              <a:cs typeface="Arial Narrow"/>
            </a:endParaRPr>
          </a:p>
        </p:txBody>
      </p:sp>
      <p:sp>
        <p:nvSpPr>
          <p:cNvPr id="11" name="TextBox 10"/>
          <p:cNvSpPr txBox="1"/>
          <p:nvPr/>
        </p:nvSpPr>
        <p:spPr>
          <a:xfrm>
            <a:off x="2895600" y="6172200"/>
            <a:ext cx="6172200" cy="292388"/>
          </a:xfrm>
          <a:prstGeom prst="rect">
            <a:avLst/>
          </a:prstGeom>
          <a:noFill/>
        </p:spPr>
        <p:txBody>
          <a:bodyPr wrap="square" rtlCol="0">
            <a:spAutoFit/>
          </a:bodyPr>
          <a:lstStyle/>
          <a:p>
            <a:r>
              <a:rPr lang="en-US" sz="1300" dirty="0" smtClean="0">
                <a:solidFill>
                  <a:srgbClr val="008000"/>
                </a:solidFill>
              </a:rPr>
              <a:t>-&gt; </a:t>
            </a:r>
            <a:r>
              <a:rPr lang="en-US" sz="1300" dirty="0" smtClean="0">
                <a:solidFill>
                  <a:srgbClr val="FF0000"/>
                </a:solidFill>
              </a:rPr>
              <a:t>~</a:t>
            </a:r>
            <a:r>
              <a:rPr lang="en-US" sz="1300" dirty="0" smtClean="0">
                <a:solidFill>
                  <a:srgbClr val="FF0000"/>
                </a:solidFill>
              </a:rPr>
              <a:t>300</a:t>
            </a:r>
            <a:r>
              <a:rPr lang="en-US" sz="1300" dirty="0" smtClean="0">
                <a:solidFill>
                  <a:srgbClr val="FF0000"/>
                </a:solidFill>
                <a:latin typeface="Arial Narrow" pitchFamily="34" charset="0"/>
                <a:ea typeface="ＭＳ Ｐゴシック" pitchFamily="-84" charset="-128"/>
                <a:cs typeface="ＭＳ Ｐゴシック" pitchFamily="-84" charset="-128"/>
              </a:rPr>
              <a:t> </a:t>
            </a:r>
            <a:r>
              <a:rPr lang="en-US" sz="1300" dirty="0" smtClean="0">
                <a:solidFill>
                  <a:srgbClr val="FF0000"/>
                </a:solidFill>
                <a:latin typeface="Symbol" charset="2"/>
                <a:ea typeface="ＭＳ Ｐゴシック" pitchFamily="-84" charset="-128"/>
                <a:cs typeface="Symbol" charset="2"/>
              </a:rPr>
              <a:t>m</a:t>
            </a:r>
            <a:r>
              <a:rPr lang="en-US" sz="1300" dirty="0" smtClean="0">
                <a:solidFill>
                  <a:srgbClr val="FF0000"/>
                </a:solidFill>
                <a:latin typeface="Arial Narrow" pitchFamily="34" charset="0"/>
                <a:ea typeface="ＭＳ Ｐゴシック" pitchFamily="-84" charset="-128"/>
                <a:cs typeface="ＭＳ Ｐゴシック" pitchFamily="-84" charset="-128"/>
              </a:rPr>
              <a:t>m</a:t>
            </a:r>
            <a:r>
              <a:rPr lang="en-US" sz="1300" dirty="0" smtClean="0">
                <a:solidFill>
                  <a:schemeClr val="tx2"/>
                </a:solidFill>
                <a:latin typeface="Arial Narrow" pitchFamily="34" charset="0"/>
                <a:ea typeface="ＭＳ Ｐゴシック" pitchFamily="-84" charset="-128"/>
                <a:cs typeface="ＭＳ Ｐゴシック" pitchFamily="-84" charset="-128"/>
              </a:rPr>
              <a:t> </a:t>
            </a:r>
            <a:r>
              <a:rPr lang="en-US" sz="1300" dirty="0" smtClean="0">
                <a:solidFill>
                  <a:srgbClr val="008000"/>
                </a:solidFill>
              </a:rPr>
              <a:t>resolution is poor, </a:t>
            </a:r>
            <a:r>
              <a:rPr lang="en-US" sz="1300" dirty="0" smtClean="0">
                <a:solidFill>
                  <a:srgbClr val="008000"/>
                </a:solidFill>
              </a:rPr>
              <a:t>yet better than ~1mm in case of no charge sharing! </a:t>
            </a:r>
            <a:r>
              <a:rPr lang="en-US" sz="1300" dirty="0" smtClean="0">
                <a:solidFill>
                  <a:srgbClr val="008000"/>
                </a:solidFill>
              </a:rPr>
              <a:t>   </a:t>
            </a:r>
            <a:endParaRPr lang="en-US" sz="1300" dirty="0">
              <a:solidFill>
                <a:srgbClr val="008000"/>
              </a:solidFill>
            </a:endParaRPr>
          </a:p>
        </p:txBody>
      </p:sp>
      <p:sp>
        <p:nvSpPr>
          <p:cNvPr id="17" name="TextBox 16"/>
          <p:cNvSpPr txBox="1"/>
          <p:nvPr/>
        </p:nvSpPr>
        <p:spPr>
          <a:xfrm rot="16200000">
            <a:off x="7249088" y="2047312"/>
            <a:ext cx="2695223" cy="276999"/>
          </a:xfrm>
          <a:prstGeom prst="rect">
            <a:avLst/>
          </a:prstGeom>
          <a:noFill/>
        </p:spPr>
        <p:txBody>
          <a:bodyPr wrap="square" rtlCol="0">
            <a:spAutoFit/>
          </a:bodyPr>
          <a:lstStyle/>
          <a:p>
            <a:r>
              <a:rPr lang="en-US" sz="1200" u="sng" dirty="0" smtClean="0">
                <a:solidFill>
                  <a:srgbClr val="E006D5"/>
                </a:solidFill>
              </a:rPr>
              <a:t>NB: residual plot range is 4mm here! </a:t>
            </a:r>
            <a:r>
              <a:rPr lang="en-US" sz="1200" u="sng" dirty="0" smtClean="0">
                <a:solidFill>
                  <a:srgbClr val="E006D5"/>
                </a:solidFill>
              </a:rPr>
              <a:t>   </a:t>
            </a:r>
            <a:endParaRPr lang="en-US" sz="1200" u="sng" dirty="0">
              <a:solidFill>
                <a:srgbClr val="E006D5"/>
              </a:solidFill>
            </a:endParaRPr>
          </a:p>
        </p:txBody>
      </p:sp>
      <p:pic>
        <p:nvPicPr>
          <p:cNvPr id="3" name="Picture 2" descr="snowflake-like-strip-resolution-cl2.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762000"/>
            <a:ext cx="7920990" cy="3129280"/>
          </a:xfrm>
          <a:prstGeom prst="rect">
            <a:avLst/>
          </a:prstGeom>
        </p:spPr>
      </p:pic>
      <p:sp>
        <p:nvSpPr>
          <p:cNvPr id="15" name="Rounded Rectangle 14"/>
          <p:cNvSpPr/>
          <p:nvPr/>
        </p:nvSpPr>
        <p:spPr>
          <a:xfrm>
            <a:off x="2971800" y="1371600"/>
            <a:ext cx="1143000" cy="304800"/>
          </a:xfrm>
          <a:prstGeom prst="roundRect">
            <a:avLst/>
          </a:prstGeom>
          <a:solidFill>
            <a:srgbClr val="FF0000">
              <a:alpha val="18000"/>
            </a:srgbClr>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snowflake-like-strip-400um-with-cloud.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3886200"/>
            <a:ext cx="2592324" cy="2514600"/>
          </a:xfrm>
          <a:prstGeom prst="rect">
            <a:avLst/>
          </a:prstGeom>
        </p:spPr>
      </p:pic>
      <p:sp>
        <p:nvSpPr>
          <p:cNvPr id="16" name="Rectangle 15"/>
          <p:cNvSpPr/>
          <p:nvPr/>
        </p:nvSpPr>
        <p:spPr>
          <a:xfrm>
            <a:off x="838200" y="4800600"/>
            <a:ext cx="1065503" cy="762000"/>
          </a:xfrm>
          <a:prstGeom prst="rect">
            <a:avLst/>
          </a:prstGeom>
          <a:noFill/>
          <a:ln w="6350">
            <a:solidFill>
              <a:srgbClr val="660066"/>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V="1">
            <a:off x="5105400" y="3581400"/>
            <a:ext cx="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8305800" y="3581400"/>
            <a:ext cx="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5105400" y="3581400"/>
            <a:ext cx="2695223" cy="276999"/>
          </a:xfrm>
          <a:prstGeom prst="rect">
            <a:avLst/>
          </a:prstGeom>
          <a:noFill/>
        </p:spPr>
        <p:txBody>
          <a:bodyPr wrap="square" rtlCol="0">
            <a:spAutoFit/>
          </a:bodyPr>
          <a:lstStyle/>
          <a:p>
            <a:r>
              <a:rPr lang="en-US" sz="1200" u="sng" dirty="0" smtClean="0">
                <a:solidFill>
                  <a:srgbClr val="E006D5"/>
                </a:solidFill>
              </a:rPr>
              <a:t>NB: X-range is 1 strip wide here! </a:t>
            </a:r>
            <a:r>
              <a:rPr lang="en-US" sz="1200" u="sng" dirty="0" smtClean="0">
                <a:solidFill>
                  <a:srgbClr val="E006D5"/>
                </a:solidFill>
              </a:rPr>
              <a:t>   </a:t>
            </a:r>
            <a:endParaRPr lang="en-US" sz="1200" u="sng" dirty="0">
              <a:solidFill>
                <a:srgbClr val="E006D5"/>
              </a:solidFill>
            </a:endParaRPr>
          </a:p>
        </p:txBody>
      </p:sp>
      <p:sp>
        <p:nvSpPr>
          <p:cNvPr id="22" name="Rectangle 3"/>
          <p:cNvSpPr txBox="1">
            <a:spLocks noChangeArrowheads="1"/>
          </p:cNvSpPr>
          <p:nvPr/>
        </p:nvSpPr>
        <p:spPr>
          <a:xfrm>
            <a:off x="2971800" y="3886200"/>
            <a:ext cx="6172200" cy="23622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1500" dirty="0" smtClean="0">
                <a:solidFill>
                  <a:schemeClr val="tx2"/>
                </a:solidFill>
                <a:latin typeface="Arial Narrow" pitchFamily="34" charset="0"/>
                <a:ea typeface="ＭＳ Ｐゴシック" pitchFamily="-84" charset="-128"/>
                <a:cs typeface="ＭＳ Ｐゴシック" pitchFamily="-84" charset="-128"/>
              </a:rPr>
              <a:t>X-pitch is just the hexagon pad-to-pad distance, so ~4.33mm </a:t>
            </a:r>
          </a:p>
          <a:p>
            <a:pPr indent="-342328">
              <a:spcBef>
                <a:spcPct val="20000"/>
              </a:spcBef>
              <a:buClr>
                <a:srgbClr val="80057A"/>
              </a:buClr>
              <a:buSzPct val="100000"/>
              <a:buFont typeface="Wingdings" charset="2"/>
              <a:buChar char="§"/>
              <a:defRPr/>
            </a:pPr>
            <a:r>
              <a:rPr lang="en-US" sz="1500" dirty="0" smtClean="0">
                <a:solidFill>
                  <a:schemeClr val="tx2"/>
                </a:solidFill>
                <a:latin typeface="Arial Narrow" pitchFamily="34" charset="0"/>
                <a:ea typeface="ＭＳ Ｐゴシック" pitchFamily="-84" charset="-128"/>
                <a:cs typeface="ＭＳ Ｐゴシック" pitchFamily="-84" charset="-128"/>
              </a:rPr>
              <a:t>Y-period: ideally at most 2x130 </a:t>
            </a:r>
            <a:r>
              <a:rPr lang="en-US" sz="1500" dirty="0" smtClean="0">
                <a:solidFill>
                  <a:schemeClr val="tx2"/>
                </a:solidFill>
                <a:latin typeface="Symbol" charset="2"/>
                <a:ea typeface="ＭＳ Ｐゴシック" pitchFamily="-84" charset="-128"/>
                <a:cs typeface="Symbol" charset="2"/>
              </a:rPr>
              <a:t>m</a:t>
            </a:r>
            <a:r>
              <a:rPr lang="en-US" sz="1500" dirty="0" smtClean="0">
                <a:solidFill>
                  <a:schemeClr val="tx2"/>
                </a:solidFill>
                <a:latin typeface="Arial Narrow" pitchFamily="34" charset="0"/>
                <a:ea typeface="ＭＳ Ｐゴシック" pitchFamily="-84" charset="-128"/>
                <a:cs typeface="ＭＳ Ｐゴシック" pitchFamily="-84" charset="-128"/>
              </a:rPr>
              <a:t>m (see talk#1, p.31; consider geometric scaling); this is hardly feasible -&gt; so take 400 </a:t>
            </a:r>
            <a:r>
              <a:rPr lang="en-US" sz="1500" dirty="0" smtClean="0">
                <a:solidFill>
                  <a:schemeClr val="tx2"/>
                </a:solidFill>
                <a:latin typeface="Symbol" charset="2"/>
                <a:ea typeface="ＭＳ Ｐゴシック" pitchFamily="-84" charset="-128"/>
                <a:cs typeface="Symbol" charset="2"/>
              </a:rPr>
              <a:t>m</a:t>
            </a:r>
            <a:r>
              <a:rPr lang="en-US" sz="1500" dirty="0" smtClean="0">
                <a:solidFill>
                  <a:schemeClr val="tx2"/>
                </a:solidFill>
                <a:latin typeface="Arial Narrow" pitchFamily="34" charset="0"/>
                <a:ea typeface="ＭＳ Ｐゴシック" pitchFamily="-84" charset="-128"/>
                <a:cs typeface="ＭＳ Ｐゴシック" pitchFamily="-84" charset="-128"/>
              </a:rPr>
              <a:t>m (which is yet a bit too optimistic); </a:t>
            </a:r>
            <a:r>
              <a:rPr lang="en-US" sz="1500" dirty="0">
                <a:solidFill>
                  <a:schemeClr val="tx2"/>
                </a:solidFill>
                <a:latin typeface="Arial Narrow" pitchFamily="34" charset="0"/>
                <a:ea typeface="ＭＳ Ｐゴシック" pitchFamily="-84" charset="-128"/>
                <a:cs typeface="ＭＳ Ｐゴシック" pitchFamily="-84" charset="-128"/>
              </a:rPr>
              <a:t>NB: actually the intrinsic spatial resolution is so bad, that this expansion </a:t>
            </a:r>
            <a:r>
              <a:rPr lang="en-US" sz="1500" dirty="0" smtClean="0">
                <a:solidFill>
                  <a:schemeClr val="tx2"/>
                </a:solidFill>
                <a:latin typeface="Arial Narrow" pitchFamily="34" charset="0"/>
                <a:ea typeface="ＭＳ Ｐゴシック" pitchFamily="-84" charset="-128"/>
                <a:cs typeface="ＭＳ Ｐゴシック" pitchFamily="-84" charset="-128"/>
              </a:rPr>
              <a:t>has only </a:t>
            </a:r>
            <a:r>
              <a:rPr lang="en-US" sz="1500" dirty="0">
                <a:solidFill>
                  <a:schemeClr val="tx2"/>
                </a:solidFill>
                <a:latin typeface="Arial Narrow" pitchFamily="34" charset="0"/>
                <a:ea typeface="ＭＳ Ｐゴシック" pitchFamily="-84" charset="-128"/>
                <a:cs typeface="ＭＳ Ｐゴシック" pitchFamily="-84" charset="-128"/>
              </a:rPr>
              <a:t>a minor effect</a:t>
            </a:r>
          </a:p>
          <a:p>
            <a:pPr lvl="0" indent="-342328">
              <a:spcBef>
                <a:spcPct val="20000"/>
              </a:spcBef>
              <a:buClr>
                <a:srgbClr val="80057A"/>
              </a:buClr>
              <a:buSzPct val="100000"/>
              <a:buFont typeface="Wingdings" charset="2"/>
              <a:buChar char="§"/>
              <a:defRPr/>
            </a:pPr>
            <a:r>
              <a:rPr lang="en-US" sz="1500" dirty="0" smtClean="0">
                <a:solidFill>
                  <a:schemeClr val="tx2"/>
                </a:solidFill>
                <a:latin typeface="Arial Narrow" pitchFamily="34" charset="0"/>
                <a:ea typeface="ＭＳ Ｐゴシック" pitchFamily="-84" charset="-128"/>
                <a:cs typeface="ＭＳ Ｐゴシック" pitchFamily="-84" charset="-128"/>
              </a:rPr>
              <a:t>2</a:t>
            </a:r>
            <a:r>
              <a:rPr lang="en-US" sz="1500" dirty="0">
                <a:solidFill>
                  <a:schemeClr val="tx2"/>
                </a:solidFill>
                <a:latin typeface="Arial Narrow" pitchFamily="34" charset="0"/>
                <a:ea typeface="ＭＳ Ｐゴシック" pitchFamily="-84" charset="-128"/>
                <a:cs typeface="ＭＳ Ｐゴシック" pitchFamily="-84" charset="-128"/>
              </a:rPr>
              <a:t>-pad clusters </a:t>
            </a:r>
            <a:r>
              <a:rPr lang="en-US" sz="1500" dirty="0" smtClean="0">
                <a:solidFill>
                  <a:schemeClr val="tx2"/>
                </a:solidFill>
                <a:latin typeface="Arial Narrow" pitchFamily="34" charset="0"/>
                <a:ea typeface="ＭＳ Ｐゴシック" pitchFamily="-84" charset="-128"/>
                <a:cs typeface="ＭＳ Ｐゴシック" pitchFamily="-84" charset="-128"/>
              </a:rPr>
              <a:t>(would see ~400 </a:t>
            </a:r>
            <a:r>
              <a:rPr lang="en-US" sz="1500" dirty="0" smtClean="0">
                <a:solidFill>
                  <a:schemeClr val="tx2"/>
                </a:solidFill>
                <a:latin typeface="Symbol" charset="2"/>
                <a:ea typeface="ＭＳ Ｐゴシック" pitchFamily="-84" charset="-128"/>
                <a:cs typeface="Symbol" charset="2"/>
              </a:rPr>
              <a:t>m</a:t>
            </a:r>
            <a:r>
              <a:rPr lang="en-US" sz="1500" dirty="0" smtClean="0">
                <a:solidFill>
                  <a:schemeClr val="tx2"/>
                </a:solidFill>
                <a:latin typeface="Arial Narrow" pitchFamily="34" charset="0"/>
                <a:ea typeface="ＭＳ Ｐゴシック" pitchFamily="-84" charset="-128"/>
                <a:cs typeface="ＭＳ Ｐゴシック" pitchFamily="-84" charset="-128"/>
              </a:rPr>
              <a:t>m if used 3-pad ones, see talk #1, pp.30&amp;31)</a:t>
            </a:r>
          </a:p>
          <a:p>
            <a:pPr lvl="0" indent="-342328">
              <a:spcBef>
                <a:spcPct val="20000"/>
              </a:spcBef>
              <a:buClr>
                <a:srgbClr val="80057A"/>
              </a:buClr>
              <a:buSzPct val="100000"/>
              <a:buFont typeface="Wingdings" charset="2"/>
              <a:buChar char="§"/>
              <a:defRPr/>
            </a:pPr>
            <a:r>
              <a:rPr lang="en-US" sz="1500" dirty="0" smtClean="0">
                <a:solidFill>
                  <a:schemeClr val="tx2"/>
                </a:solidFill>
                <a:latin typeface="Arial Narrow" pitchFamily="34" charset="0"/>
                <a:ea typeface="ＭＳ Ｐゴシック" pitchFamily="-84" charset="-128"/>
                <a:cs typeface="ＭＳ Ｐゴシック" pitchFamily="-84" charset="-128"/>
              </a:rPr>
              <a:t>Noise level of 6%; it is </a:t>
            </a:r>
            <a:r>
              <a:rPr lang="en-US" sz="1500" b="1" dirty="0" smtClean="0">
                <a:solidFill>
                  <a:schemeClr val="tx2"/>
                </a:solidFill>
                <a:latin typeface="Arial Narrow" pitchFamily="34" charset="0"/>
                <a:ea typeface="ＭＳ Ｐゴシック" pitchFamily="-84" charset="-128"/>
                <a:cs typeface="ＭＳ Ｐゴシック" pitchFamily="-84" charset="-128"/>
              </a:rPr>
              <a:t>very </a:t>
            </a:r>
            <a:r>
              <a:rPr lang="en-US" sz="1500" dirty="0" smtClean="0">
                <a:solidFill>
                  <a:schemeClr val="tx2"/>
                </a:solidFill>
                <a:latin typeface="Arial Narrow" pitchFamily="34" charset="0"/>
                <a:ea typeface="ＭＳ Ｐゴシック" pitchFamily="-84" charset="-128"/>
                <a:cs typeface="ＭＳ Ｐゴシック" pitchFamily="-84" charset="-128"/>
              </a:rPr>
              <a:t>high (bad for the spatial resolution, but turns out not  to be the dominant factor for ring radius measurement anyway) </a:t>
            </a:r>
          </a:p>
          <a:p>
            <a:pPr indent="-342328">
              <a:spcBef>
                <a:spcPct val="20000"/>
              </a:spcBef>
              <a:buClr>
                <a:srgbClr val="80057A"/>
              </a:buClr>
              <a:buSzPct val="100000"/>
              <a:buFont typeface="Wingdings" charset="2"/>
              <a:buChar char="§"/>
              <a:defRPr/>
            </a:pPr>
            <a:r>
              <a:rPr lang="en-US" sz="1500" dirty="0">
                <a:solidFill>
                  <a:schemeClr val="tx2"/>
                </a:solidFill>
                <a:latin typeface="Arial Narrow" pitchFamily="34" charset="0"/>
                <a:ea typeface="ＭＳ Ｐゴシック" pitchFamily="-84" charset="-128"/>
                <a:cs typeface="ＭＳ Ｐゴシック" pitchFamily="-84" charset="-128"/>
              </a:rPr>
              <a:t>NB: “tails” in the 2D plot around “strip center” locations </a:t>
            </a:r>
            <a:r>
              <a:rPr lang="en-US" sz="1500" dirty="0" smtClean="0">
                <a:solidFill>
                  <a:schemeClr val="tx2"/>
                </a:solidFill>
                <a:latin typeface="Arial Narrow" pitchFamily="34" charset="0"/>
                <a:ea typeface="ＭＳ Ｐゴシック" pitchFamily="-84" charset="-128"/>
                <a:cs typeface="ＭＳ Ｐゴシック" pitchFamily="-84" charset="-128"/>
              </a:rPr>
              <a:t>(effect of 2-pad selection) are </a:t>
            </a:r>
            <a:r>
              <a:rPr lang="en-US" sz="1500" dirty="0">
                <a:solidFill>
                  <a:schemeClr val="tx2"/>
                </a:solidFill>
                <a:latin typeface="Arial Narrow" pitchFamily="34" charset="0"/>
                <a:ea typeface="ＭＳ Ｐゴシック" pitchFamily="-84" charset="-128"/>
                <a:cs typeface="ＭＳ Ｐゴシック" pitchFamily="-84" charset="-128"/>
              </a:rPr>
              <a:t>irrelevant, since these spots will be occupied by solid pad </a:t>
            </a:r>
            <a:r>
              <a:rPr lang="en-US" sz="1500" dirty="0" smtClean="0">
                <a:solidFill>
                  <a:schemeClr val="tx2"/>
                </a:solidFill>
                <a:latin typeface="Arial Narrow" pitchFamily="34" charset="0"/>
                <a:ea typeface="ＭＳ Ｐゴシック" pitchFamily="-84" charset="-128"/>
                <a:cs typeface="ＭＳ Ｐゴシック" pitchFamily="-84" charset="-128"/>
              </a:rPr>
              <a:t>centers </a:t>
            </a:r>
            <a:r>
              <a:rPr lang="en-US" sz="1500" dirty="0">
                <a:solidFill>
                  <a:schemeClr val="tx2"/>
                </a:solidFill>
                <a:latin typeface="Arial Narrow" pitchFamily="34" charset="0"/>
                <a:ea typeface="ＭＳ Ｐゴシック" pitchFamily="-84" charset="-128"/>
                <a:cs typeface="ＭＳ Ｐゴシック" pitchFamily="-84" charset="-128"/>
              </a:rPr>
              <a:t>anyway </a:t>
            </a:r>
            <a:endParaRPr lang="en-US" sz="1500" dirty="0" smtClean="0">
              <a:solidFill>
                <a:schemeClr val="tx2"/>
              </a:solidFill>
              <a:latin typeface="Arial Narrow" pitchFamily="3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41060271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smtClean="0">
                <a:solidFill>
                  <a:srgbClr val="000099"/>
                </a:solidFill>
                <a:latin typeface="Tahoma" pitchFamily="-84" charset="0"/>
              </a:rPr>
              <a:t>Oct,26 2015</a:t>
            </a:r>
            <a:endParaRPr lang="ru-RU" dirty="0">
              <a:solidFill>
                <a:srgbClr val="000099"/>
              </a:solidFill>
              <a:latin typeface="Tahoma" pitchFamily="-84" charset="0"/>
            </a:endParaRPr>
          </a:p>
        </p:txBody>
      </p:sp>
      <p:sp>
        <p:nvSpPr>
          <p:cNvPr id="44035" name="Footer Placeholder 4"/>
          <p:cNvSpPr>
            <a:spLocks noGrp="1"/>
          </p:cNvSpPr>
          <p:nvPr>
            <p:ph type="ftr" sz="quarter" idx="11"/>
          </p:nvPr>
        </p:nvSpPr>
        <p:spPr>
          <a:noFill/>
        </p:spPr>
        <p:txBody>
          <a:bodyPr/>
          <a:lstStyle/>
          <a:p>
            <a:r>
              <a:rPr lang="en-US" dirty="0" err="1" smtClean="0">
                <a:solidFill>
                  <a:srgbClr val="000099"/>
                </a:solidFill>
                <a:latin typeface="Tahoma" pitchFamily="-84" charset="0"/>
              </a:rPr>
              <a:t>A.Kiselev</a:t>
            </a:r>
            <a:endParaRPr lang="ru-RU" dirty="0">
              <a:solidFill>
                <a:srgbClr val="000099"/>
              </a:solidFill>
              <a:latin typeface="Tahoma" pitchFamily="-84" charset="0"/>
            </a:endParaRPr>
          </a:p>
        </p:txBody>
      </p:sp>
      <p:sp>
        <p:nvSpPr>
          <p:cNvPr id="44036" name="Rectangle 2"/>
          <p:cNvSpPr>
            <a:spLocks noGrp="1" noChangeArrowheads="1"/>
          </p:cNvSpPr>
          <p:nvPr>
            <p:ph type="title"/>
          </p:nvPr>
        </p:nvSpPr>
        <p:spPr>
          <a:xfrm>
            <a:off x="0" y="0"/>
            <a:ext cx="9144000" cy="762000"/>
          </a:xfrm>
        </p:spPr>
        <p:txBody>
          <a:bodyPr>
            <a:noAutofit/>
          </a:bodyPr>
          <a:lstStyle/>
          <a:p>
            <a:pPr eaLnBrk="1" hangingPunct="1"/>
            <a:r>
              <a:rPr lang="en-US" sz="4800" b="0" dirty="0" smtClean="0">
                <a:latin typeface="Arial Narrow"/>
                <a:ea typeface="ＭＳ Ｐゴシック" pitchFamily="-84" charset="-128"/>
                <a:cs typeface="Arial Narrow"/>
              </a:rPr>
              <a:t>“Precision snowflake” readout matrix</a:t>
            </a:r>
            <a:endParaRPr lang="en-US" sz="4800" b="0" dirty="0" smtClean="0">
              <a:latin typeface="Arial Narrow"/>
              <a:ea typeface="ＭＳ Ｐゴシック" pitchFamily="-84" charset="-128"/>
              <a:cs typeface="Arial Narrow"/>
            </a:endParaRPr>
          </a:p>
        </p:txBody>
      </p:sp>
      <p:sp>
        <p:nvSpPr>
          <p:cNvPr id="7" name="Slide Number Placeholder 6"/>
          <p:cNvSpPr>
            <a:spLocks noGrp="1"/>
          </p:cNvSpPr>
          <p:nvPr>
            <p:ph type="sldNum" sz="quarter" idx="12"/>
          </p:nvPr>
        </p:nvSpPr>
        <p:spPr/>
        <p:txBody>
          <a:bodyPr/>
          <a:lstStyle/>
          <a:p>
            <a:pPr>
              <a:defRPr/>
            </a:pPr>
            <a:fld id="{BC346014-8CB8-304E-A5FA-922CBC1F60F3}" type="slidenum">
              <a:rPr lang="ru-RU" smtClean="0"/>
              <a:pPr>
                <a:defRPr/>
              </a:pPr>
              <a:t>9</a:t>
            </a:fld>
            <a:r>
              <a:rPr lang="en-US" dirty="0" smtClean="0"/>
              <a:t>/26</a:t>
            </a:r>
            <a:endParaRPr lang="ru-RU" dirty="0"/>
          </a:p>
        </p:txBody>
      </p:sp>
      <p:sp>
        <p:nvSpPr>
          <p:cNvPr id="8" name="TextBox 7"/>
          <p:cNvSpPr txBox="1"/>
          <p:nvPr/>
        </p:nvSpPr>
        <p:spPr>
          <a:xfrm>
            <a:off x="3276600" y="5486400"/>
            <a:ext cx="5562600" cy="646331"/>
          </a:xfrm>
          <a:prstGeom prst="rect">
            <a:avLst/>
          </a:prstGeom>
          <a:noFill/>
        </p:spPr>
        <p:txBody>
          <a:bodyPr wrap="square" rtlCol="0">
            <a:spAutoFit/>
          </a:bodyPr>
          <a:lstStyle/>
          <a:p>
            <a:r>
              <a:rPr lang="en-US" dirty="0" smtClean="0">
                <a:solidFill>
                  <a:srgbClr val="E006D5"/>
                </a:solidFill>
              </a:rPr>
              <a:t>-&gt; NB: </a:t>
            </a:r>
            <a:r>
              <a:rPr lang="en-US" dirty="0" smtClean="0">
                <a:solidFill>
                  <a:srgbClr val="E006D5"/>
                </a:solidFill>
              </a:rPr>
              <a:t>tree “</a:t>
            </a:r>
            <a:r>
              <a:rPr lang="en-US" dirty="0" smtClean="0">
                <a:solidFill>
                  <a:srgbClr val="E006D5"/>
                </a:solidFill>
              </a:rPr>
              <a:t>trunks” </a:t>
            </a:r>
            <a:r>
              <a:rPr lang="en-US" dirty="0" smtClean="0">
                <a:solidFill>
                  <a:srgbClr val="E006D5"/>
                </a:solidFill>
              </a:rPr>
              <a:t>are not implemented and </a:t>
            </a:r>
            <a:r>
              <a:rPr lang="en-US" dirty="0" smtClean="0">
                <a:solidFill>
                  <a:srgbClr val="E006D5"/>
                </a:solidFill>
              </a:rPr>
              <a:t>small </a:t>
            </a:r>
            <a:r>
              <a:rPr lang="en-US" dirty="0" smtClean="0">
                <a:solidFill>
                  <a:srgbClr val="E006D5"/>
                </a:solidFill>
              </a:rPr>
              <a:t>spots </a:t>
            </a:r>
            <a:r>
              <a:rPr lang="en-US" dirty="0" smtClean="0">
                <a:solidFill>
                  <a:srgbClr val="E006D5"/>
                </a:solidFill>
              </a:rPr>
              <a:t>in the middle of each pad are not </a:t>
            </a:r>
            <a:r>
              <a:rPr lang="en-US" dirty="0" smtClean="0">
                <a:solidFill>
                  <a:srgbClr val="E006D5"/>
                </a:solidFill>
              </a:rPr>
              <a:t>shown here </a:t>
            </a:r>
            <a:endParaRPr lang="en-US" dirty="0">
              <a:solidFill>
                <a:srgbClr val="E006D5"/>
              </a:solidFill>
            </a:endParaRPr>
          </a:p>
        </p:txBody>
      </p:sp>
      <p:sp>
        <p:nvSpPr>
          <p:cNvPr id="11" name="Rectangle 3"/>
          <p:cNvSpPr txBox="1">
            <a:spLocks noChangeArrowheads="1"/>
          </p:cNvSpPr>
          <p:nvPr/>
        </p:nvSpPr>
        <p:spPr>
          <a:xfrm>
            <a:off x="304800" y="1219200"/>
            <a:ext cx="4572000" cy="2667000"/>
          </a:xfrm>
          <a:prstGeom prst="rect">
            <a:avLst/>
          </a:prstGeom>
        </p:spPr>
        <p:txBody>
          <a:bodyPr vert="horz" lIns="91283" tIns="45642" rIns="91283" bIns="45642" rtlCol="0">
            <a:normAutofit/>
          </a:bodyPr>
          <a:lstStyle/>
          <a:p>
            <a:pPr lvl="0" indent="-342328">
              <a:spcBef>
                <a:spcPct val="20000"/>
              </a:spcBef>
              <a:buClr>
                <a:srgbClr val="80057A"/>
              </a:buClr>
              <a:buSzPct val="100000"/>
              <a:buFont typeface="Wingdings" charset="2"/>
              <a:buChar char="§"/>
              <a:defRPr/>
            </a:pPr>
            <a:r>
              <a:rPr lang="en-US" sz="2200" noProof="0" dirty="0" smtClean="0">
                <a:solidFill>
                  <a:schemeClr val="tx2"/>
                </a:solidFill>
                <a:latin typeface="Arial Narrow" pitchFamily="34" charset="0"/>
                <a:ea typeface="ＭＳ Ｐゴシック" pitchFamily="-84" charset="-128"/>
                <a:cs typeface="ＭＳ Ｐゴシック" pitchFamily="-84" charset="-128"/>
              </a:rPr>
              <a:t>The more “fine” the structure can be manufactured the </a:t>
            </a:r>
            <a:r>
              <a:rPr lang="en-US" sz="2200" noProof="0" dirty="0" smtClean="0">
                <a:solidFill>
                  <a:schemeClr val="tx2"/>
                </a:solidFill>
                <a:latin typeface="Arial Narrow" pitchFamily="34" charset="0"/>
                <a:ea typeface="ＭＳ Ｐゴシック" pitchFamily="-84" charset="-128"/>
                <a:cs typeface="ＭＳ Ｐゴシック" pitchFamily="-84" charset="-128"/>
              </a:rPr>
              <a:t>better, but this one is perhaps already at the edge (</a:t>
            </a:r>
            <a:r>
              <a:rPr lang="en-US" sz="2200" dirty="0" smtClean="0">
                <a:solidFill>
                  <a:schemeClr val="tx2"/>
                </a:solidFill>
                <a:latin typeface="Arial Narrow" pitchFamily="34" charset="0"/>
                <a:ea typeface="ＭＳ Ｐゴシック" pitchFamily="-84" charset="-128"/>
                <a:cs typeface="ＭＳ Ｐゴシック" pitchFamily="-84" charset="-128"/>
              </a:rPr>
              <a:t>Y-pitch-equivalent parameter is 2.5mm/6 ~ 417</a:t>
            </a:r>
            <a:r>
              <a:rPr lang="en-US" sz="2200" dirty="0" smtClean="0">
                <a:solidFill>
                  <a:schemeClr val="tx2"/>
                </a:solidFill>
                <a:latin typeface="Symbol" charset="2"/>
                <a:ea typeface="ＭＳ Ｐゴシック" pitchFamily="-84" charset="-128"/>
                <a:cs typeface="Symbol" charset="2"/>
              </a:rPr>
              <a:t>m</a:t>
            </a:r>
            <a:r>
              <a:rPr lang="en-US" sz="2200" dirty="0" smtClean="0">
                <a:solidFill>
                  <a:schemeClr val="tx2"/>
                </a:solidFill>
                <a:latin typeface="Arial Narrow" pitchFamily="34" charset="0"/>
                <a:ea typeface="ＭＳ Ｐゴシック" pitchFamily="-84" charset="-128"/>
                <a:cs typeface="ＭＳ Ｐゴシック" pitchFamily="-84" charset="-128"/>
              </a:rPr>
              <a:t>m </a:t>
            </a:r>
            <a:r>
              <a:rPr lang="en-US" sz="2200" noProof="0" dirty="0" smtClean="0">
                <a:solidFill>
                  <a:schemeClr val="tx2"/>
                </a:solidFill>
                <a:latin typeface="Arial Narrow" pitchFamily="34" charset="0"/>
                <a:ea typeface="ＭＳ Ｐゴシック" pitchFamily="-84" charset="-128"/>
                <a:cs typeface="ＭＳ Ｐゴシック" pitchFamily="-84" charset="-128"/>
              </a:rPr>
              <a:t>here)</a:t>
            </a:r>
          </a:p>
          <a:p>
            <a:pPr lvl="0" indent="-342328">
              <a:spcBef>
                <a:spcPct val="20000"/>
              </a:spcBef>
              <a:buClr>
                <a:srgbClr val="80057A"/>
              </a:buClr>
              <a:buSzPct val="100000"/>
              <a:buFont typeface="Wingdings" charset="2"/>
              <a:buChar char="§"/>
              <a:defRPr/>
            </a:pPr>
            <a:r>
              <a:rPr lang="en-US" sz="2200" dirty="0" smtClean="0">
                <a:solidFill>
                  <a:schemeClr val="tx2"/>
                </a:solidFill>
                <a:latin typeface="Arial Narrow" pitchFamily="34" charset="0"/>
                <a:ea typeface="ＭＳ Ｐゴシック" pitchFamily="-84" charset="-128"/>
                <a:cs typeface="ＭＳ Ｐゴシック" pitchFamily="-84" charset="-128"/>
              </a:rPr>
              <a:t>NB: see talk#1, p.47 for the suggested manufacturing limits</a:t>
            </a:r>
            <a:endParaRPr lang="en-US" sz="2200" noProof="0" dirty="0" smtClean="0">
              <a:solidFill>
                <a:schemeClr val="tx2"/>
              </a:solidFill>
              <a:latin typeface="Arial Narrow" pitchFamily="34" charset="0"/>
              <a:ea typeface="ＭＳ Ｐゴシック" pitchFamily="-84" charset="-128"/>
              <a:cs typeface="ＭＳ Ｐゴシック" pitchFamily="-84" charset="-128"/>
            </a:endParaRPr>
          </a:p>
          <a:p>
            <a:pPr lvl="0">
              <a:spcBef>
                <a:spcPct val="20000"/>
              </a:spcBef>
              <a:buClr>
                <a:srgbClr val="80057A"/>
              </a:buClr>
              <a:buSzPct val="100000"/>
              <a:defRPr/>
            </a:pPr>
            <a:endParaRPr lang="en-US" sz="2400" noProof="0" dirty="0" smtClean="0">
              <a:solidFill>
                <a:schemeClr val="tx2"/>
              </a:solidFill>
              <a:latin typeface="Arial Narrow" pitchFamily="34" charset="0"/>
              <a:ea typeface="ＭＳ Ｐゴシック" pitchFamily="-84" charset="-128"/>
              <a:cs typeface="ＭＳ Ｐゴシック" pitchFamily="-84" charset="-128"/>
            </a:endParaRPr>
          </a:p>
        </p:txBody>
      </p:sp>
      <p:pic>
        <p:nvPicPr>
          <p:cNvPr id="4" name="Picture 3" descr="snowflake-g3-with-clou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990600"/>
            <a:ext cx="3960495" cy="3841750"/>
          </a:xfrm>
          <a:prstGeom prst="rect">
            <a:avLst/>
          </a:prstGeom>
        </p:spPr>
      </p:pic>
      <p:sp useBgFill="1">
        <p:nvSpPr>
          <p:cNvPr id="12" name="Rectangular Callout 11"/>
          <p:cNvSpPr/>
          <p:nvPr/>
        </p:nvSpPr>
        <p:spPr>
          <a:xfrm>
            <a:off x="609600" y="4343400"/>
            <a:ext cx="2016252" cy="1950720"/>
          </a:xfrm>
          <a:prstGeom prst="wedgeRectCallout">
            <a:avLst>
              <a:gd name="adj1" fmla="val 186799"/>
              <a:gd name="adj2" fmla="val -51177"/>
            </a:avLst>
          </a:prstGeom>
          <a:ln w="25400">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snowflake-g3-with-cloud-zoom.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4343400"/>
            <a:ext cx="2016252" cy="1955800"/>
          </a:xfrm>
          <a:prstGeom prst="rect">
            <a:avLst/>
          </a:prstGeom>
        </p:spPr>
      </p:pic>
      <p:sp>
        <p:nvSpPr>
          <p:cNvPr id="14" name="Rectangle 13"/>
          <p:cNvSpPr/>
          <p:nvPr/>
        </p:nvSpPr>
        <p:spPr>
          <a:xfrm>
            <a:off x="4876800" y="3867912"/>
            <a:ext cx="981456" cy="960120"/>
          </a:xfrm>
          <a:prstGeom prst="rect">
            <a:avLst/>
          </a:prstGeom>
          <a:noFill/>
          <a:ln w="25400">
            <a:solidFill>
              <a:schemeClr val="bg1"/>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09419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1">
      <a:dk1>
        <a:srgbClr val="0000CC"/>
      </a:dk1>
      <a:lt1>
        <a:sysClr val="window" lastClr="FFFFFF"/>
      </a:lt1>
      <a:dk2>
        <a:srgbClr val="1F497D"/>
      </a:dk2>
      <a:lt2>
        <a:srgbClr val="EEECE1"/>
      </a:lt2>
      <a:accent1>
        <a:srgbClr val="4F81BD"/>
      </a:accent1>
      <a:accent2>
        <a:srgbClr val="000099"/>
      </a:accent2>
      <a:accent3>
        <a:srgbClr val="000099"/>
      </a:accent3>
      <a:accent4>
        <a:srgbClr val="8064A2"/>
      </a:accent4>
      <a:accent5>
        <a:srgbClr val="4BACC6"/>
      </a:accent5>
      <a:accent6>
        <a:srgbClr val="0000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49722</TotalTime>
  <Words>3046</Words>
  <Application>Microsoft Macintosh PowerPoint</Application>
  <PresentationFormat>On-screen Show (4:3)</PresentationFormat>
  <Paragraphs>245</Paragraphs>
  <Slides>26</Slides>
  <Notes>26</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Office Theme</vt:lpstr>
      <vt:lpstr>PowerPoint Presentation</vt:lpstr>
      <vt:lpstr>Contents of these presentations</vt:lpstr>
      <vt:lpstr>Motivation</vt:lpstr>
      <vt:lpstr>Simulation environment</vt:lpstr>
      <vt:lpstr>Simulation &amp; analysis configuration</vt:lpstr>
      <vt:lpstr>Validation plots (“hexagon” mode)</vt:lpstr>
      <vt:lpstr>“Precision snowflake” readout pad</vt:lpstr>
      <vt:lpstr>Weighted mean centroid for this pattern  </vt:lpstr>
      <vt:lpstr>“Precision snowflake” readout matrix</vt:lpstr>
      <vt:lpstr>Pattern builder</vt:lpstr>
      <vt:lpstr>Event simulation sequence</vt:lpstr>
      <vt:lpstr>Single photon reconstruction sequence</vt:lpstr>
      <vt:lpstr>“Snowflake”: ring radius resolution</vt:lpstr>
      <vt:lpstr>A more realistic “precision snowflake”</vt:lpstr>
      <vt:lpstr>Realistic “snowflake”: spatial resolutions</vt:lpstr>
      <vt:lpstr>“Snowflake”: ring radius resolution</vt:lpstr>
      <vt:lpstr>“Snowflake”: ring radius resolution</vt:lpstr>
      <vt:lpstr>Another option: a “robust snowflake” </vt:lpstr>
      <vt:lpstr>Another option: a “robust snowflake” </vt:lpstr>
      <vt:lpstr>Shopping list: baseline</vt:lpstr>
      <vt:lpstr>Shopping list: option #1</vt:lpstr>
      <vt:lpstr>Shopping list: option #2</vt:lpstr>
      <vt:lpstr>Shopping list: option #3</vt:lpstr>
      <vt:lpstr>2D charge sharing?</vt:lpstr>
      <vt:lpstr> Option #2 + 2D charge sharing</vt:lpstr>
      <vt:lpstr>Outlook</vt:lpstr>
    </vt:vector>
  </TitlesOfParts>
  <Manager/>
  <Company>BNL</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Alexander Kiselev</dc:creator>
  <cp:keywords/>
  <dc:description/>
  <cp:lastModifiedBy>Alexander Kiselev</cp:lastModifiedBy>
  <cp:revision>922</cp:revision>
  <cp:lastPrinted>2015-09-21T18:41:21Z</cp:lastPrinted>
  <dcterms:created xsi:type="dcterms:W3CDTF">2014-09-08T12:49:29Z</dcterms:created>
  <dcterms:modified xsi:type="dcterms:W3CDTF">2015-10-08T20:44:10Z</dcterms:modified>
  <cp:category/>
</cp:coreProperties>
</file>